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57" r:id="rId3"/>
    <p:sldId id="283" r:id="rId4"/>
    <p:sldId id="285" r:id="rId5"/>
    <p:sldId id="279" r:id="rId6"/>
    <p:sldId id="275" r:id="rId7"/>
    <p:sldId id="277" r:id="rId8"/>
    <p:sldId id="259" r:id="rId9"/>
    <p:sldId id="273" r:id="rId10"/>
    <p:sldId id="260" r:id="rId11"/>
    <p:sldId id="274" r:id="rId12"/>
    <p:sldId id="276" r:id="rId13"/>
    <p:sldId id="272" r:id="rId14"/>
    <p:sldId id="262" r:id="rId15"/>
    <p:sldId id="280" r:id="rId16"/>
    <p:sldId id="271" r:id="rId17"/>
    <p:sldId id="266" r:id="rId18"/>
  </p:sldIdLst>
  <p:sldSz cx="12192000" cy="6858000"/>
  <p:notesSz cx="6799263" cy="99298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raldine BONNIER" initials="GB" lastIdx="1" clrIdx="0">
    <p:extLst>
      <p:ext uri="{19B8F6BF-5375-455C-9EA6-DF929625EA0E}">
        <p15:presenceInfo xmlns:p15="http://schemas.microsoft.com/office/powerpoint/2012/main" userId="Géraldine BONN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5126" autoAdjust="0"/>
  </p:normalViewPr>
  <p:slideViewPr>
    <p:cSldViewPr snapToGrid="0">
      <p:cViewPr varScale="1">
        <p:scale>
          <a:sx n="46" d="100"/>
          <a:sy n="46" d="100"/>
        </p:scale>
        <p:origin x="996"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684166A-F3E7-4DC2-89E9-863224902C18}" type="datetimeFigureOut">
              <a:rPr lang="fr-FR" smtClean="0"/>
              <a:t>29/11/2023</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42806B00-962E-4BCB-A474-8B66AE865A3B}" type="slidenum">
              <a:rPr lang="fr-FR" smtClean="0"/>
              <a:t>‹N°›</a:t>
            </a:fld>
            <a:endParaRPr lang="fr-FR"/>
          </a:p>
        </p:txBody>
      </p:sp>
    </p:spTree>
    <p:extLst>
      <p:ext uri="{BB962C8B-B14F-4D97-AF65-F5344CB8AC3E}">
        <p14:creationId xmlns:p14="http://schemas.microsoft.com/office/powerpoint/2010/main" val="3909588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90488" y="744538"/>
            <a:ext cx="6618287" cy="3724275"/>
          </a:xfrm>
          <a:prstGeom prst="rect">
            <a:avLst/>
          </a:prstGeom>
        </p:spPr>
        <p:txBody>
          <a:bodyPr/>
          <a:lstStyle/>
          <a:p>
            <a:endParaRPr/>
          </a:p>
        </p:txBody>
      </p:sp>
      <p:sp>
        <p:nvSpPr>
          <p:cNvPr id="92" name="Shape 92"/>
          <p:cNvSpPr>
            <a:spLocks noGrp="1"/>
          </p:cNvSpPr>
          <p:nvPr>
            <p:ph type="body" sz="quarter" idx="1"/>
          </p:nvPr>
        </p:nvSpPr>
        <p:spPr>
          <a:xfrm>
            <a:off x="906569" y="4716661"/>
            <a:ext cx="4986126" cy="4468416"/>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xfrm>
            <a:off x="90488" y="744538"/>
            <a:ext cx="6618287" cy="3724275"/>
          </a:xfrm>
          <a:prstGeom prst="rect">
            <a:avLst/>
          </a:prstGeom>
        </p:spPr>
        <p:txBody>
          <a:bodyPr/>
          <a:lstStyle/>
          <a:p>
            <a:endParaRPr/>
          </a:p>
        </p:txBody>
      </p:sp>
      <p:sp>
        <p:nvSpPr>
          <p:cNvPr id="105" name="Shape 105"/>
          <p:cNvSpPr>
            <a:spLocks noGrp="1"/>
          </p:cNvSpPr>
          <p:nvPr>
            <p:ph type="body" sz="quarter" idx="1"/>
          </p:nvPr>
        </p:nvSpPr>
        <p:spPr>
          <a:prstGeom prst="rect">
            <a:avLst/>
          </a:prstGeom>
        </p:spPr>
        <p:txBody>
          <a:bodyPr/>
          <a:lstStyle/>
          <a:p>
            <a:r>
              <a:t>Le document support s’inspire de celui proposé dans le NS cadrant le dossier d’habilitation pour la semestrialisation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08413" y="930275"/>
            <a:ext cx="4470400" cy="2514600"/>
          </a:xfrm>
          <a:prstGeom prst="rect">
            <a:avLst/>
          </a:prstGeom>
          <a:noFill/>
          <a:ln w="12700">
            <a:solidFill>
              <a:prstClr val="black"/>
            </a:solidFill>
          </a:ln>
        </p:spPr>
      </p:sp>
      <p:sp>
        <p:nvSpPr>
          <p:cNvPr id="3" name="Espace réservé des notes 2"/>
          <p:cNvSpPr>
            <a:spLocks noGrp="1"/>
          </p:cNvSpPr>
          <p:nvPr>
            <p:ph type="body" idx="1"/>
          </p:nvPr>
        </p:nvSpPr>
        <p:spPr>
          <a:xfrm>
            <a:off x="1208758" y="3584043"/>
            <a:ext cx="9670063" cy="2932397"/>
          </a:xfrm>
          <a:prstGeom prst="rect">
            <a:avLst/>
          </a:prstGeom>
        </p:spPr>
        <p:txBody>
          <a:bodyPr/>
          <a:lstStyle/>
          <a:p>
            <a:r>
              <a:rPr lang="fr-FR" dirty="0" smtClean="0"/>
              <a:t>C 2.1 (EPS) C 2.2 (projet pro _ M11)</a:t>
            </a:r>
            <a:r>
              <a:rPr lang="fr-FR" baseline="0" dirty="0" smtClean="0"/>
              <a:t> C2,3 (EIL)  C 3.2 (LV)</a:t>
            </a:r>
            <a:endParaRPr lang="fr-FR" dirty="0"/>
          </a:p>
        </p:txBody>
      </p:sp>
    </p:spTree>
    <p:extLst>
      <p:ext uri="{BB962C8B-B14F-4D97-AF65-F5344CB8AC3E}">
        <p14:creationId xmlns:p14="http://schemas.microsoft.com/office/powerpoint/2010/main" val="417879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90488" y="744538"/>
            <a:ext cx="6618287" cy="3724275"/>
          </a:xfrm>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r>
              <a:t>Vérifier l’intitulé des fiches DRIF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Texte du titre</a:t>
            </a:r>
          </a:p>
        </p:txBody>
      </p:sp>
      <p:sp>
        <p:nvSpPr>
          <p:cNvPr id="12" name="Texte niveau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exte du titre"/>
          <p:cNvSpPr txBox="1">
            <a:spLocks noGrp="1"/>
          </p:cNvSpPr>
          <p:nvPr>
            <p:ph type="title"/>
          </p:nvPr>
        </p:nvSpPr>
        <p:spPr>
          <a:prstGeom prst="rect">
            <a:avLst/>
          </a:prstGeom>
        </p:spPr>
        <p:txBody>
          <a:bodyPr/>
          <a:lstStyle/>
          <a:p>
            <a:r>
              <a:t>Texte du titre</a:t>
            </a:r>
          </a:p>
        </p:txBody>
      </p:sp>
      <p:sp>
        <p:nvSpPr>
          <p:cNvPr id="2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29" name="Texte du titre"/>
          <p:cNvSpPr txBox="1">
            <a:spLocks noGrp="1"/>
          </p:cNvSpPr>
          <p:nvPr>
            <p:ph type="title"/>
          </p:nvPr>
        </p:nvSpPr>
        <p:spPr>
          <a:xfrm>
            <a:off x="831850" y="1709738"/>
            <a:ext cx="10515600" cy="2852737"/>
          </a:xfrm>
          <a:prstGeom prst="rect">
            <a:avLst/>
          </a:prstGeom>
        </p:spPr>
        <p:txBody>
          <a:bodyPr anchor="b"/>
          <a:lstStyle>
            <a:lvl1pPr>
              <a:defRPr sz="6000"/>
            </a:lvl1pPr>
          </a:lstStyle>
          <a:p>
            <a:r>
              <a:t>Texte du titre</a:t>
            </a:r>
          </a:p>
        </p:txBody>
      </p:sp>
      <p:sp>
        <p:nvSpPr>
          <p:cNvPr id="30" name="Texte niveau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838200" y="1825625"/>
            <a:ext cx="5181600" cy="435133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7" name="Texte du titre"/>
          <p:cNvSpPr txBox="1">
            <a:spLocks noGrp="1"/>
          </p:cNvSpPr>
          <p:nvPr>
            <p:ph type="title"/>
          </p:nvPr>
        </p:nvSpPr>
        <p:spPr>
          <a:xfrm>
            <a:off x="839787" y="365125"/>
            <a:ext cx="10515601" cy="1325563"/>
          </a:xfrm>
          <a:prstGeom prst="rect">
            <a:avLst/>
          </a:prstGeom>
        </p:spPr>
        <p:txBody>
          <a:bodyPr/>
          <a:lstStyle/>
          <a:p>
            <a:r>
              <a:t>Texte du titre</a:t>
            </a:r>
          </a:p>
        </p:txBody>
      </p:sp>
      <p:sp>
        <p:nvSpPr>
          <p:cNvPr id="48" name="Texte niveau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49" name="Espace réservé du texte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7" name="Texte du titre"/>
          <p:cNvSpPr txBox="1">
            <a:spLocks noGrp="1"/>
          </p:cNvSpPr>
          <p:nvPr>
            <p:ph type="title"/>
          </p:nvPr>
        </p:nvSpPr>
        <p:spPr>
          <a:prstGeom prst="rect">
            <a:avLst/>
          </a:prstGeom>
        </p:spPr>
        <p:txBody>
          <a:bodyPr/>
          <a:lstStyle/>
          <a:p>
            <a:r>
              <a:t>Texte du titre</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2"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73" name="Texte niveau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 niveau 1</a:t>
            </a:r>
          </a:p>
          <a:p>
            <a:pPr lvl="1"/>
            <a:r>
              <a:t>Texte niveau 2</a:t>
            </a:r>
          </a:p>
          <a:p>
            <a:pPr lvl="2"/>
            <a:r>
              <a:t>Texte niveau 3</a:t>
            </a:r>
          </a:p>
          <a:p>
            <a:pPr lvl="3"/>
            <a:r>
              <a:t>Texte niveau 4</a:t>
            </a:r>
          </a:p>
          <a:p>
            <a:pPr lvl="4"/>
            <a:r>
              <a:t>Texte niveau 5</a:t>
            </a:r>
          </a:p>
        </p:txBody>
      </p:sp>
      <p:sp>
        <p:nvSpPr>
          <p:cNvPr id="74" name="Espace réservé du texte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2"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83" name="Espace réservé pour une image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Texte niveau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8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peval.chlorofil.f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dt.educagri.fr/actualites/memento-de-reconception-pour-mettre-en-oeuvre-lagroecologie-et-les-transitions-dans-lenseignement-agricol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hlorofil.fr/systeme-educatif-agricole/emplois/formation-continue/cap-eva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8"/>
          <p:cNvSpPr/>
          <p:nvPr/>
        </p:nvSpPr>
        <p:spPr>
          <a:xfrm>
            <a:off x="5152102" y="0"/>
            <a:ext cx="7039897" cy="6858000"/>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95" name="Titre 1"/>
          <p:cNvSpPr txBox="1">
            <a:spLocks noGrp="1"/>
          </p:cNvSpPr>
          <p:nvPr>
            <p:ph type="ctrTitle"/>
          </p:nvPr>
        </p:nvSpPr>
        <p:spPr>
          <a:xfrm>
            <a:off x="5136905" y="2100619"/>
            <a:ext cx="7070289" cy="1066022"/>
          </a:xfrm>
          <a:prstGeom prst="rect">
            <a:avLst/>
          </a:prstGeom>
        </p:spPr>
        <p:txBody>
          <a:bodyPr/>
          <a:lstStyle>
            <a:lvl1pPr>
              <a:defRPr sz="4000">
                <a:solidFill>
                  <a:srgbClr val="339999"/>
                </a:solidFill>
              </a:defRPr>
            </a:lvl1pPr>
          </a:lstStyle>
          <a:p>
            <a:r>
              <a:rPr dirty="0" err="1"/>
              <a:t>Présentation</a:t>
            </a:r>
            <a:r>
              <a:rPr dirty="0"/>
              <a:t> de </a:t>
            </a:r>
            <a:r>
              <a:rPr dirty="0" err="1"/>
              <a:t>l’atelier</a:t>
            </a:r>
            <a:r>
              <a:rPr dirty="0"/>
              <a:t> </a:t>
            </a:r>
            <a:r>
              <a:rPr dirty="0" smtClean="0"/>
              <a:t> </a:t>
            </a:r>
            <a:endParaRPr dirty="0"/>
          </a:p>
        </p:txBody>
      </p:sp>
      <p:sp>
        <p:nvSpPr>
          <p:cNvPr id="96" name="Sous-titre 2"/>
          <p:cNvSpPr txBox="1">
            <a:spLocks noGrp="1"/>
          </p:cNvSpPr>
          <p:nvPr>
            <p:ph type="subTitle" sz="quarter" idx="1"/>
          </p:nvPr>
        </p:nvSpPr>
        <p:spPr>
          <a:xfrm>
            <a:off x="5225396" y="3713389"/>
            <a:ext cx="6893305" cy="632016"/>
          </a:xfrm>
          <a:prstGeom prst="rect">
            <a:avLst/>
          </a:prstGeom>
        </p:spPr>
        <p:txBody>
          <a:bodyPr>
            <a:noAutofit/>
          </a:bodyPr>
          <a:lstStyle>
            <a:lvl1pPr>
              <a:defRPr sz="2800" b="1">
                <a:solidFill>
                  <a:srgbClr val="339999"/>
                </a:solidFill>
              </a:defRPr>
            </a:lvl1pPr>
          </a:lstStyle>
          <a:p>
            <a:r>
              <a:rPr lang="fr-FR" sz="2400" dirty="0" smtClean="0"/>
              <a:t>L’épreuve E5</a:t>
            </a:r>
          </a:p>
          <a:p>
            <a:endParaRPr lang="fr-FR" sz="2400" dirty="0"/>
          </a:p>
          <a:p>
            <a:r>
              <a:rPr lang="fr-FR" sz="2400" i="1" dirty="0" smtClean="0"/>
              <a:t>Géraldine Bonnier et Céline </a:t>
            </a:r>
            <a:r>
              <a:rPr lang="fr-FR" sz="2400" i="1" dirty="0" err="1" smtClean="0"/>
              <a:t>Lacaze</a:t>
            </a:r>
            <a:r>
              <a:rPr lang="fr-FR" sz="2400" i="1" dirty="0" smtClean="0"/>
              <a:t> (IEA),</a:t>
            </a:r>
          </a:p>
          <a:p>
            <a:r>
              <a:rPr lang="fr-FR" sz="2400" dirty="0" smtClean="0"/>
              <a:t> </a:t>
            </a:r>
            <a:r>
              <a:rPr lang="fr-FR" sz="2400" i="1" dirty="0" smtClean="0"/>
              <a:t>Anne Pujos (</a:t>
            </a:r>
            <a:r>
              <a:rPr lang="fr-FR" sz="2400" i="1" dirty="0" err="1" smtClean="0"/>
              <a:t>Ensfea</a:t>
            </a:r>
            <a:r>
              <a:rPr lang="fr-FR" sz="2400" i="1" dirty="0" smtClean="0"/>
              <a:t>)</a:t>
            </a:r>
            <a:endParaRPr sz="2400" dirty="0"/>
          </a:p>
        </p:txBody>
      </p:sp>
      <p:sp>
        <p:nvSpPr>
          <p:cNvPr id="97" name="Rectangle 3"/>
          <p:cNvSpPr txBox="1"/>
          <p:nvPr/>
        </p:nvSpPr>
        <p:spPr>
          <a:xfrm>
            <a:off x="278209" y="235533"/>
            <a:ext cx="4742276"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solidFill>
                  <a:srgbClr val="339999"/>
                </a:solidFill>
              </a:defRPr>
            </a:lvl1pPr>
          </a:lstStyle>
          <a:p>
            <a:r>
              <a:rPr dirty="0" err="1"/>
              <a:t>Accompagnement</a:t>
            </a:r>
            <a:r>
              <a:rPr dirty="0"/>
              <a:t> de la </a:t>
            </a:r>
            <a:r>
              <a:rPr dirty="0" err="1"/>
              <a:t>rénovation</a:t>
            </a:r>
            <a:r>
              <a:rPr dirty="0"/>
              <a:t> du </a:t>
            </a:r>
            <a:r>
              <a:rPr dirty="0" smtClean="0"/>
              <a:t>B</a:t>
            </a:r>
            <a:r>
              <a:rPr lang="fr-FR" dirty="0" err="1" smtClean="0"/>
              <a:t>ac</a:t>
            </a:r>
            <a:r>
              <a:rPr lang="fr-FR" dirty="0" smtClean="0"/>
              <a:t> Pro </a:t>
            </a:r>
            <a:r>
              <a:rPr lang="fr-FR" dirty="0" err="1" smtClean="0"/>
              <a:t>Agro-équipement</a:t>
            </a:r>
            <a:endParaRPr dirty="0"/>
          </a:p>
        </p:txBody>
      </p:sp>
      <p:sp>
        <p:nvSpPr>
          <p:cNvPr id="98" name="Rectangle 4"/>
          <p:cNvSpPr txBox="1"/>
          <p:nvPr/>
        </p:nvSpPr>
        <p:spPr>
          <a:xfrm>
            <a:off x="416701" y="2633630"/>
            <a:ext cx="4188676" cy="1938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rPr dirty="0" smtClean="0"/>
              <a:t>Session </a:t>
            </a:r>
            <a:r>
              <a:rPr dirty="0" err="1" smtClean="0"/>
              <a:t>Institutionnelle</a:t>
            </a:r>
            <a:r>
              <a:rPr dirty="0" smtClean="0"/>
              <a:t> </a:t>
            </a:r>
            <a:r>
              <a:rPr dirty="0"/>
              <a:t>de </a:t>
            </a:r>
            <a:r>
              <a:rPr dirty="0" err="1"/>
              <a:t>Lancement</a:t>
            </a:r>
            <a:r>
              <a:rPr dirty="0"/>
              <a:t> (SIL)</a:t>
            </a:r>
          </a:p>
          <a:p>
            <a:pPr algn="ctr">
              <a:defRPr sz="2400"/>
            </a:pPr>
            <a:endParaRPr dirty="0"/>
          </a:p>
          <a:p>
            <a:pPr algn="ctr">
              <a:defRPr sz="2400"/>
            </a:pPr>
            <a:r>
              <a:rPr dirty="0" err="1"/>
              <a:t>Enseignants</a:t>
            </a:r>
            <a:r>
              <a:rPr dirty="0"/>
              <a:t> / </a:t>
            </a:r>
            <a:r>
              <a:rPr dirty="0" err="1" smtClean="0"/>
              <a:t>formateurs</a:t>
            </a:r>
            <a:endParaRPr lang="fr-FR" dirty="0" smtClean="0"/>
          </a:p>
          <a:p>
            <a:pPr algn="ctr">
              <a:defRPr sz="2400"/>
            </a:pPr>
            <a:r>
              <a:rPr lang="fr-FR" dirty="0" smtClean="0"/>
              <a:t>5 et 6 juin 2023</a:t>
            </a:r>
            <a:endParaRPr dirty="0"/>
          </a:p>
        </p:txBody>
      </p:sp>
      <p:pic>
        <p:nvPicPr>
          <p:cNvPr id="99" name="Image 6" descr="Image 6"/>
          <p:cNvPicPr>
            <a:picLocks noChangeAspect="1"/>
          </p:cNvPicPr>
          <p:nvPr/>
        </p:nvPicPr>
        <p:blipFill>
          <a:blip r:embed="rId2">
            <a:extLst/>
          </a:blip>
          <a:stretch>
            <a:fillRect/>
          </a:stretch>
        </p:blipFill>
        <p:spPr>
          <a:xfrm>
            <a:off x="2511038" y="5524170"/>
            <a:ext cx="2643312" cy="903718"/>
          </a:xfrm>
          <a:prstGeom prst="rect">
            <a:avLst/>
          </a:prstGeom>
          <a:ln w="12700">
            <a:miter lim="400000"/>
          </a:ln>
        </p:spPr>
      </p:pic>
      <p:pic>
        <p:nvPicPr>
          <p:cNvPr id="9" name="officeArt object" descr="Image"/>
          <p:cNvPicPr/>
          <p:nvPr/>
        </p:nvPicPr>
        <p:blipFill>
          <a:blip r:embed="rId3"/>
          <a:srcRect l="5212"/>
          <a:stretch>
            <a:fillRect/>
          </a:stretch>
        </p:blipFill>
        <p:spPr>
          <a:xfrm>
            <a:off x="112521" y="5271353"/>
            <a:ext cx="2155971" cy="1409351"/>
          </a:xfrm>
          <a:prstGeom prst="rect">
            <a:avLst/>
          </a:prstGeom>
          <a:ln w="12700" cap="flat">
            <a:noFill/>
            <a:miter lim="400000"/>
          </a:ln>
          <a:effec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ZoneTexte 7"/>
          <p:cNvSpPr txBox="1"/>
          <p:nvPr/>
        </p:nvSpPr>
        <p:spPr>
          <a:xfrm>
            <a:off x="268336" y="1289382"/>
            <a:ext cx="4173869" cy="2662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b="1"/>
            </a:pPr>
            <a:r>
              <a:rPr dirty="0" err="1"/>
              <a:t>S’appuyer</a:t>
            </a:r>
            <a:r>
              <a:rPr dirty="0"/>
              <a:t> sur :</a:t>
            </a:r>
          </a:p>
          <a:p>
            <a:pPr>
              <a:defRPr sz="2400" b="1"/>
            </a:pPr>
            <a:endParaRPr dirty="0"/>
          </a:p>
          <a:p>
            <a:pPr marL="302408" indent="-302408">
              <a:buSzPct val="100000"/>
              <a:buChar char="-"/>
              <a:defRPr sz="1900"/>
            </a:pPr>
            <a:r>
              <a:rPr dirty="0"/>
              <a:t>les fiches de </a:t>
            </a:r>
            <a:r>
              <a:rPr dirty="0" err="1"/>
              <a:t>compétences</a:t>
            </a:r>
            <a:endParaRPr dirty="0"/>
          </a:p>
          <a:p>
            <a:pPr marL="302408" indent="-302408">
              <a:buSzPct val="100000"/>
              <a:buChar char="-"/>
              <a:defRPr sz="1900"/>
            </a:pPr>
            <a:r>
              <a:rPr dirty="0"/>
              <a:t>les fiches </a:t>
            </a:r>
            <a:r>
              <a:rPr dirty="0" err="1"/>
              <a:t>d’activités</a:t>
            </a:r>
            <a:r>
              <a:rPr dirty="0"/>
              <a:t>,</a:t>
            </a:r>
          </a:p>
          <a:p>
            <a:pPr marL="302408" indent="-302408">
              <a:buSzPct val="100000"/>
              <a:buChar char="-"/>
              <a:defRPr sz="1900"/>
            </a:pPr>
            <a:r>
              <a:rPr dirty="0"/>
              <a:t>les </a:t>
            </a:r>
            <a:r>
              <a:rPr dirty="0" err="1"/>
              <a:t>critères</a:t>
            </a:r>
            <a:r>
              <a:rPr dirty="0"/>
              <a:t> </a:t>
            </a:r>
            <a:r>
              <a:rPr dirty="0" err="1"/>
              <a:t>définis</a:t>
            </a:r>
            <a:r>
              <a:rPr dirty="0"/>
              <a:t> </a:t>
            </a:r>
            <a:r>
              <a:rPr dirty="0" err="1"/>
              <a:t>dans</a:t>
            </a:r>
            <a:r>
              <a:rPr dirty="0"/>
              <a:t> le </a:t>
            </a:r>
            <a:r>
              <a:rPr dirty="0" err="1"/>
              <a:t>référentiel</a:t>
            </a:r>
            <a:r>
              <a:rPr dirty="0"/>
              <a:t> </a:t>
            </a:r>
          </a:p>
          <a:p>
            <a:pPr>
              <a:buSzPct val="100000"/>
              <a:defRPr sz="1900"/>
            </a:pPr>
            <a:r>
              <a:rPr lang="fr-FR" dirty="0" smtClean="0"/>
              <a:t>-    les NS de cadrage…</a:t>
            </a:r>
            <a:endParaRPr dirty="0"/>
          </a:p>
          <a:p>
            <a:pPr>
              <a:defRPr sz="1900" b="1"/>
            </a:pPr>
            <a:r>
              <a:rPr dirty="0"/>
              <a:t>		</a:t>
            </a:r>
          </a:p>
          <a:p>
            <a:pPr lvl="4">
              <a:defRPr sz="2400" b="1"/>
            </a:pPr>
            <a:r>
              <a:rPr dirty="0"/>
              <a:t>pour </a:t>
            </a:r>
            <a:r>
              <a:rPr dirty="0" err="1"/>
              <a:t>élaborer</a:t>
            </a:r>
            <a:r>
              <a:rPr dirty="0"/>
              <a:t> …</a:t>
            </a:r>
          </a:p>
        </p:txBody>
      </p:sp>
      <p:grpSp>
        <p:nvGrpSpPr>
          <p:cNvPr id="118" name="Groupe 10"/>
          <p:cNvGrpSpPr/>
          <p:nvPr/>
        </p:nvGrpSpPr>
        <p:grpSpPr>
          <a:xfrm>
            <a:off x="4585011" y="1289382"/>
            <a:ext cx="7025054" cy="5183977"/>
            <a:chOff x="0" y="0"/>
            <a:chExt cx="7025053" cy="5183976"/>
          </a:xfrm>
        </p:grpSpPr>
        <p:pic>
          <p:nvPicPr>
            <p:cNvPr id="115" name="Image 5" descr="Image 5"/>
            <p:cNvPicPr>
              <a:picLocks noChangeAspect="1"/>
            </p:cNvPicPr>
            <p:nvPr/>
          </p:nvPicPr>
          <p:blipFill>
            <a:blip r:embed="rId2">
              <a:extLst/>
            </a:blip>
            <a:srcRect l="11700" t="5544" r="16643" b="12729"/>
            <a:stretch>
              <a:fillRect/>
            </a:stretch>
          </p:blipFill>
          <p:spPr>
            <a:xfrm>
              <a:off x="-1" y="0"/>
              <a:ext cx="7025055" cy="5183977"/>
            </a:xfrm>
            <a:prstGeom prst="rect">
              <a:avLst/>
            </a:prstGeom>
            <a:ln w="12700" cap="flat">
              <a:noFill/>
              <a:miter lim="400000"/>
            </a:ln>
            <a:effectLst/>
          </p:spPr>
        </p:pic>
        <p:sp>
          <p:nvSpPr>
            <p:cNvPr id="116" name="ZoneTexte 6"/>
            <p:cNvSpPr txBox="1"/>
            <p:nvPr/>
          </p:nvSpPr>
          <p:spPr>
            <a:xfrm>
              <a:off x="260439" y="2135230"/>
              <a:ext cx="3007849" cy="9906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2400" b="1"/>
              </a:pPr>
              <a:r>
                <a:t>un contexte </a:t>
              </a:r>
              <a:r>
                <a:rPr sz="1900" b="0"/>
                <a:t>proche d’une situation professionnelle et/ou sociale</a:t>
              </a:r>
            </a:p>
          </p:txBody>
        </p:sp>
        <p:sp>
          <p:nvSpPr>
            <p:cNvPr id="117" name="ZoneTexte 9"/>
            <p:cNvSpPr txBox="1"/>
            <p:nvPr/>
          </p:nvSpPr>
          <p:spPr>
            <a:xfrm>
              <a:off x="3828222" y="783175"/>
              <a:ext cx="3151112" cy="1866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2400" b="1"/>
              </a:pPr>
              <a:r>
                <a:t>et un questionnement </a:t>
              </a:r>
              <a:r>
                <a:rPr sz="1900" b="0"/>
                <a:t>proche de celui d’un professionnel. Le questionnement (ou consignes) précise ce qui est attendu du candidat. </a:t>
              </a:r>
            </a:p>
          </p:txBody>
        </p:sp>
      </p:grpSp>
      <p:sp>
        <p:nvSpPr>
          <p:cNvPr id="9" name="ZoneTexte 8"/>
          <p:cNvSpPr txBox="1"/>
          <p:nvPr/>
        </p:nvSpPr>
        <p:spPr>
          <a:xfrm>
            <a:off x="129161" y="118668"/>
            <a:ext cx="11694253" cy="923328"/>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600" b="1" dirty="0" smtClean="0">
                <a:solidFill>
                  <a:schemeClr val="tx1"/>
                </a:solidFill>
              </a:rPr>
              <a:t>Rappels </a:t>
            </a:r>
            <a:r>
              <a:rPr lang="fr-FR" sz="3600" b="1" dirty="0">
                <a:solidFill>
                  <a:schemeClr val="tx1"/>
                </a:solidFill>
              </a:rPr>
              <a:t>sur l’évaluation par </a:t>
            </a:r>
            <a:r>
              <a:rPr lang="fr-FR" sz="3600" b="1" dirty="0" smtClean="0">
                <a:solidFill>
                  <a:schemeClr val="tx1"/>
                </a:solidFill>
              </a:rPr>
              <a:t>capacités</a:t>
            </a:r>
            <a:endParaRPr lang="fr-FR" sz="3600" b="1"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2" nodeType="afterEffect">
                                  <p:stCondLst>
                                    <p:cond delay="0"/>
                                  </p:stCondLst>
                                  <p:iterate>
                                    <p:tmAbs val="0"/>
                                  </p:iterate>
                                  <p:childTnLst>
                                    <p:set>
                                      <p:cBhvr>
                                        <p:cTn id="6" fill="hold"/>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99626" y="1190118"/>
            <a:ext cx="1061207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400" b="1" dirty="0"/>
              <a:t>Identifier / construire une situation</a:t>
            </a:r>
            <a:r>
              <a:rPr lang="fr-FR" sz="2400" dirty="0"/>
              <a:t> proche de situations professionnelles, sociales, réelles ou a minima en revêtir les caractéristiques. </a:t>
            </a:r>
          </a:p>
        </p:txBody>
      </p:sp>
      <p:sp>
        <p:nvSpPr>
          <p:cNvPr id="5" name="Flèche courbée vers la droite 4"/>
          <p:cNvSpPr/>
          <p:nvPr/>
        </p:nvSpPr>
        <p:spPr>
          <a:xfrm>
            <a:off x="200378" y="1852867"/>
            <a:ext cx="797912" cy="764224"/>
          </a:xfrm>
          <a:prstGeom prst="curvedRightArrow">
            <a:avLst/>
          </a:prstGeom>
          <a:solidFill>
            <a:schemeClr val="accent6">
              <a:lumMod val="60000"/>
              <a:lumOff val="4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a:endParaRPr lang="fr-FR">
              <a:latin typeface="+mn-lt"/>
              <a:ea typeface="+mn-ea"/>
              <a:cs typeface="+mn-cs"/>
            </a:endParaRPr>
          </a:p>
        </p:txBody>
      </p:sp>
      <p:sp>
        <p:nvSpPr>
          <p:cNvPr id="6" name="ZoneTexte 5"/>
          <p:cNvSpPr txBox="1"/>
          <p:nvPr/>
        </p:nvSpPr>
        <p:spPr>
          <a:xfrm>
            <a:off x="1332571" y="2247761"/>
            <a:ext cx="6548845" cy="369330"/>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a:r>
              <a:rPr lang="fr-FR" dirty="0">
                <a:latin typeface="+mn-lt"/>
                <a:ea typeface="+mn-ea"/>
                <a:cs typeface="+mn-cs"/>
              </a:rPr>
              <a:t>SPS, SPV, fiche descriptive d’activité, PFMP, stage sur EA…</a:t>
            </a:r>
          </a:p>
        </p:txBody>
      </p:sp>
      <p:sp>
        <p:nvSpPr>
          <p:cNvPr id="7" name="ZoneTexte 6"/>
          <p:cNvSpPr txBox="1"/>
          <p:nvPr/>
        </p:nvSpPr>
        <p:spPr>
          <a:xfrm>
            <a:off x="757646" y="2937437"/>
            <a:ext cx="1115471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latin typeface="+mn-lt"/>
                <a:ea typeface="+mn-ea"/>
                <a:cs typeface="+mn-cs"/>
              </a:rPr>
              <a:t>Avec une description concise mais suffisamment détaillée pour que la </a:t>
            </a:r>
            <a:r>
              <a:rPr lang="fr-FR" dirty="0">
                <a:latin typeface="+mn-lt"/>
              </a:rPr>
              <a:t>situation soit  représentative, complexe et contextualisée. Na pas chercher l’originalité, encore moins une situation qui serait exceptionnelle</a:t>
            </a:r>
            <a:r>
              <a:rPr lang="fr-FR" dirty="0"/>
              <a:t>.</a:t>
            </a:r>
            <a:endParaRPr lang="fr-FR" dirty="0">
              <a:latin typeface="+mn-lt"/>
              <a:ea typeface="+mn-ea"/>
              <a:cs typeface="+mn-cs"/>
            </a:endParaRPr>
          </a:p>
        </p:txBody>
      </p:sp>
      <p:sp>
        <p:nvSpPr>
          <p:cNvPr id="8" name="Rectangle 7"/>
          <p:cNvSpPr/>
          <p:nvPr/>
        </p:nvSpPr>
        <p:spPr>
          <a:xfrm>
            <a:off x="1332571" y="5013958"/>
            <a:ext cx="7293429" cy="369332"/>
          </a:xfrm>
          <a:prstGeom prst="rect">
            <a:avLst/>
          </a:prstGeom>
          <a:solidFill>
            <a:schemeClr val="accent3">
              <a:lumMod val="20000"/>
              <a:lumOff val="80000"/>
            </a:schemeClr>
          </a:solidFill>
        </p:spPr>
        <p:txBody>
          <a:bodyPr wrap="square">
            <a:spAutoFit/>
          </a:bodyPr>
          <a:lstStyle/>
          <a:p>
            <a:r>
              <a:rPr lang="fr-FR" dirty="0"/>
              <a:t>Formuler les consignes, choisir les bons termes, les verbes action</a:t>
            </a:r>
          </a:p>
        </p:txBody>
      </p:sp>
      <p:sp>
        <p:nvSpPr>
          <p:cNvPr id="9" name="Rectangle 8"/>
          <p:cNvSpPr/>
          <p:nvPr/>
        </p:nvSpPr>
        <p:spPr>
          <a:xfrm>
            <a:off x="1199625" y="4111223"/>
            <a:ext cx="10612073" cy="830997"/>
          </a:xfrm>
          <a:prstGeom prst="rect">
            <a:avLst/>
          </a:prstGeom>
        </p:spPr>
        <p:txBody>
          <a:bodyPr wrap="square">
            <a:spAutoFit/>
          </a:bodyPr>
          <a:lstStyle/>
          <a:p>
            <a:r>
              <a:rPr lang="fr-FR" sz="2400" b="1" dirty="0"/>
              <a:t>Evaluer le résultat d’une action </a:t>
            </a:r>
            <a:r>
              <a:rPr lang="fr-FR" sz="2400" dirty="0"/>
              <a:t>(niveau de performance) mais aussi les raisonnements qu’elle sous-tend</a:t>
            </a:r>
          </a:p>
        </p:txBody>
      </p:sp>
      <p:sp>
        <p:nvSpPr>
          <p:cNvPr id="10" name="Flèche courbée vers la droite 9"/>
          <p:cNvSpPr/>
          <p:nvPr/>
        </p:nvSpPr>
        <p:spPr>
          <a:xfrm>
            <a:off x="108097" y="4417981"/>
            <a:ext cx="890193" cy="774803"/>
          </a:xfrm>
          <a:prstGeom prst="curvedRightArrow">
            <a:avLst/>
          </a:prstGeom>
          <a:solidFill>
            <a:schemeClr val="accent6">
              <a:lumMod val="60000"/>
              <a:lumOff val="4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a:endParaRPr lang="fr-FR">
              <a:latin typeface="+mn-lt"/>
              <a:ea typeface="+mn-ea"/>
              <a:cs typeface="+mn-cs"/>
            </a:endParaRPr>
          </a:p>
        </p:txBody>
      </p:sp>
      <p:sp>
        <p:nvSpPr>
          <p:cNvPr id="11" name="Rectangle 10"/>
          <p:cNvSpPr/>
          <p:nvPr/>
        </p:nvSpPr>
        <p:spPr>
          <a:xfrm>
            <a:off x="757647" y="5585731"/>
            <a:ext cx="10944996" cy="923330"/>
          </a:xfrm>
          <a:prstGeom prst="rect">
            <a:avLst/>
          </a:prstGeom>
        </p:spPr>
        <p:txBody>
          <a:bodyPr wrap="square">
            <a:spAutoFit/>
          </a:bodyPr>
          <a:lstStyle/>
          <a:p>
            <a:r>
              <a:rPr lang="fr-FR" b="1" dirty="0">
                <a:latin typeface="+mn-lt"/>
              </a:rPr>
              <a:t>Elaborer un questionnement </a:t>
            </a:r>
            <a:r>
              <a:rPr lang="fr-FR" dirty="0">
                <a:latin typeface="+mn-lt"/>
              </a:rPr>
              <a:t>proche de celui d'un professionnel </a:t>
            </a:r>
            <a:endParaRPr lang="fr-FR" dirty="0" smtClean="0">
              <a:latin typeface="+mn-lt"/>
            </a:endParaRPr>
          </a:p>
          <a:p>
            <a:r>
              <a:rPr lang="fr-FR" dirty="0" smtClean="0">
                <a:latin typeface="+mn-lt"/>
              </a:rPr>
              <a:t>Le </a:t>
            </a:r>
            <a:r>
              <a:rPr lang="fr-FR" dirty="0">
                <a:latin typeface="+mn-lt"/>
              </a:rPr>
              <a:t>questionnement doit être ouvert et permettre une mise en avant du raisonnement, d’une démarche, d’une mobilisation de savoirs et savoir faire </a:t>
            </a:r>
          </a:p>
        </p:txBody>
      </p:sp>
      <p:sp>
        <p:nvSpPr>
          <p:cNvPr id="12" name="ZoneTexte 11"/>
          <p:cNvSpPr txBox="1"/>
          <p:nvPr/>
        </p:nvSpPr>
        <p:spPr>
          <a:xfrm>
            <a:off x="129161" y="118668"/>
            <a:ext cx="11694253" cy="923328"/>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600" b="1" dirty="0" smtClean="0">
                <a:solidFill>
                  <a:schemeClr val="tx1"/>
                </a:solidFill>
              </a:rPr>
              <a:t>Rappels </a:t>
            </a:r>
            <a:r>
              <a:rPr lang="fr-FR" sz="3600" b="1" dirty="0">
                <a:solidFill>
                  <a:schemeClr val="tx1"/>
                </a:solidFill>
              </a:rPr>
              <a:t>sur l’évaluation par </a:t>
            </a:r>
            <a:r>
              <a:rPr lang="fr-FR" sz="3600" b="1" dirty="0" smtClean="0">
                <a:solidFill>
                  <a:schemeClr val="tx1"/>
                </a:solidFill>
              </a:rPr>
              <a:t>capacités</a:t>
            </a:r>
            <a:endParaRPr lang="fr-FR" sz="3600" b="1"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07398134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170" y="1180265"/>
            <a:ext cx="7886700" cy="671786"/>
          </a:xfrm>
        </p:spPr>
        <p:txBody>
          <a:bodyPr>
            <a:normAutofit/>
          </a:bodyPr>
          <a:lstStyle/>
          <a:p>
            <a:r>
              <a:rPr lang="fr-FR" sz="2800" b="1" dirty="0">
                <a:latin typeface="+mn-lt"/>
                <a:ea typeface="+mn-ea"/>
                <a:cs typeface="+mn-cs"/>
                <a:sym typeface="Calibri"/>
              </a:rPr>
              <a:t>Elaborer la grille d’évaluation </a:t>
            </a:r>
          </a:p>
        </p:txBody>
      </p:sp>
      <p:sp>
        <p:nvSpPr>
          <p:cNvPr id="4" name="Rectangle 3"/>
          <p:cNvSpPr/>
          <p:nvPr/>
        </p:nvSpPr>
        <p:spPr>
          <a:xfrm>
            <a:off x="243280" y="2164061"/>
            <a:ext cx="11836866" cy="2246769"/>
          </a:xfrm>
          <a:prstGeom prst="rect">
            <a:avLst/>
          </a:prstGeom>
        </p:spPr>
        <p:txBody>
          <a:bodyPr wrap="square">
            <a:spAutoFit/>
          </a:bodyPr>
          <a:lstStyle/>
          <a:p>
            <a:r>
              <a:rPr lang="fr-FR" sz="2000" dirty="0"/>
              <a:t>1/ L’entrée de la grille d’évaluation est la </a:t>
            </a:r>
            <a:r>
              <a:rPr lang="fr-FR" sz="2000" b="1" dirty="0"/>
              <a:t>capacité</a:t>
            </a:r>
            <a:r>
              <a:rPr lang="fr-FR" sz="2000" dirty="0"/>
              <a:t> </a:t>
            </a:r>
          </a:p>
          <a:p>
            <a:endParaRPr lang="fr-FR" sz="2000" dirty="0"/>
          </a:p>
          <a:p>
            <a:r>
              <a:rPr lang="fr-FR" sz="2000" dirty="0"/>
              <a:t>2/ Les critères sont </a:t>
            </a:r>
            <a:r>
              <a:rPr lang="fr-FR" sz="2000" b="1" dirty="0"/>
              <a:t>qualitatifs, en petit nombre </a:t>
            </a:r>
            <a:r>
              <a:rPr lang="fr-FR" sz="2000" dirty="0"/>
              <a:t>et renvoient à la capacité évaluée; ils sont contractuels</a:t>
            </a:r>
            <a:r>
              <a:rPr lang="fr-FR" sz="2000" dirty="0" smtClean="0"/>
              <a:t>, </a:t>
            </a:r>
            <a:r>
              <a:rPr lang="fr-FR" sz="2000" dirty="0" smtClean="0">
                <a:solidFill>
                  <a:srgbClr val="FF0000"/>
                </a:solidFill>
              </a:rPr>
              <a:t>prescrits dans le référentiel d’évaluation</a:t>
            </a:r>
            <a:r>
              <a:rPr lang="fr-FR" sz="2000" dirty="0" smtClean="0"/>
              <a:t>, </a:t>
            </a:r>
            <a:r>
              <a:rPr lang="fr-FR" sz="2000" dirty="0"/>
              <a:t>les mêmes pour tous les candidats </a:t>
            </a:r>
            <a:r>
              <a:rPr lang="fr-FR" sz="2000" dirty="0" smtClean="0"/>
              <a:t>;</a:t>
            </a:r>
            <a:endParaRPr lang="fr-FR" sz="2000" dirty="0"/>
          </a:p>
          <a:p>
            <a:endParaRPr lang="fr-FR" sz="2000" dirty="0"/>
          </a:p>
          <a:p>
            <a:r>
              <a:rPr lang="fr-FR" sz="2000" dirty="0"/>
              <a:t>3/ Les indicateurs précisent ce qui doit être regardé pour évaluer le degré de maîtrise du critère : ils sont </a:t>
            </a:r>
            <a:r>
              <a:rPr lang="fr-FR" sz="2000" b="1" dirty="0"/>
              <a:t>contextualisés, concrets, observables ou mesurables</a:t>
            </a:r>
            <a:r>
              <a:rPr lang="fr-FR" sz="2000" dirty="0"/>
              <a:t>.</a:t>
            </a:r>
          </a:p>
        </p:txBody>
      </p:sp>
      <p:sp>
        <p:nvSpPr>
          <p:cNvPr id="5" name="Rectangle 4"/>
          <p:cNvSpPr/>
          <p:nvPr/>
        </p:nvSpPr>
        <p:spPr>
          <a:xfrm>
            <a:off x="243280" y="4410830"/>
            <a:ext cx="11560029" cy="1015663"/>
          </a:xfrm>
          <a:prstGeom prst="rect">
            <a:avLst/>
          </a:prstGeom>
        </p:spPr>
        <p:txBody>
          <a:bodyPr wrap="square">
            <a:spAutoFit/>
          </a:bodyPr>
          <a:lstStyle/>
          <a:p>
            <a:r>
              <a:rPr lang="fr-FR" sz="2000" dirty="0"/>
              <a:t>Ils sont liés à la situation d’évaluation proposée, non exhaustifs dans la grille, indicatifs et donc </a:t>
            </a:r>
            <a:r>
              <a:rPr lang="fr-FR" sz="2000" b="1" dirty="0"/>
              <a:t>dépendants du cas effectivement </a:t>
            </a:r>
            <a:r>
              <a:rPr lang="fr-FR" sz="2000" b="1" dirty="0" smtClean="0"/>
              <a:t>proposé.</a:t>
            </a:r>
            <a:r>
              <a:rPr lang="fr-FR" sz="2000" dirty="0" smtClean="0"/>
              <a:t> </a:t>
            </a:r>
            <a:r>
              <a:rPr lang="fr-FR" sz="2000" dirty="0"/>
              <a:t>Ainsi, si pour une même évaluation, les situations sont différentes pour les candidats, les indicateurs finalement mobilisés peuvent ne pas être identiques.</a:t>
            </a:r>
          </a:p>
        </p:txBody>
      </p:sp>
      <p:sp>
        <p:nvSpPr>
          <p:cNvPr id="6" name="ZoneTexte 5"/>
          <p:cNvSpPr txBox="1"/>
          <p:nvPr/>
        </p:nvSpPr>
        <p:spPr>
          <a:xfrm>
            <a:off x="109056" y="48461"/>
            <a:ext cx="11694253" cy="923328"/>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600" b="1" dirty="0" smtClean="0">
                <a:solidFill>
                  <a:schemeClr val="tx1"/>
                </a:solidFill>
              </a:rPr>
              <a:t>Rappels </a:t>
            </a:r>
            <a:r>
              <a:rPr lang="fr-FR" sz="3600" b="1" dirty="0">
                <a:solidFill>
                  <a:schemeClr val="tx1"/>
                </a:solidFill>
              </a:rPr>
              <a:t>sur l’évaluation par </a:t>
            </a:r>
            <a:r>
              <a:rPr lang="fr-FR" sz="3600" b="1" dirty="0" smtClean="0">
                <a:solidFill>
                  <a:schemeClr val="tx1"/>
                </a:solidFill>
              </a:rPr>
              <a:t>capacités</a:t>
            </a:r>
            <a:endParaRPr lang="fr-FR" sz="3600" b="1"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54323651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09056" y="48461"/>
            <a:ext cx="11694253" cy="923328"/>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600" b="1" dirty="0" smtClean="0">
                <a:solidFill>
                  <a:schemeClr val="tx1"/>
                </a:solidFill>
              </a:rPr>
              <a:t>Grille diagnostic de la situation d’évaluation E5</a:t>
            </a:r>
            <a:endParaRPr lang="fr-FR" sz="3600" b="1"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angle 6"/>
          <p:cNvSpPr/>
          <p:nvPr/>
        </p:nvSpPr>
        <p:spPr>
          <a:xfrm>
            <a:off x="394281" y="971789"/>
            <a:ext cx="11409028" cy="5539978"/>
          </a:xfrm>
          <a:prstGeom prst="rect">
            <a:avLst/>
          </a:prstGeom>
        </p:spPr>
        <p:txBody>
          <a:bodyPr wrap="square">
            <a:spAutoFit/>
          </a:bodyPr>
          <a:lstStyle/>
          <a:p>
            <a:r>
              <a:rPr lang="fr-FR" sz="2400" dirty="0" smtClean="0">
                <a:latin typeface="Arial" panose="020B0604020202020204" pitchFamily="34" charset="0"/>
                <a:ea typeface="Arial" panose="020B0604020202020204" pitchFamily="34" charset="0"/>
              </a:rPr>
              <a:t>Eléments de cadrage de la situation d’évaluation E5</a:t>
            </a:r>
          </a:p>
          <a:p>
            <a:endParaRPr lang="fr-FR" sz="2400" dirty="0" smtClean="0">
              <a:latin typeface="Arial" panose="020B0604020202020204" pitchFamily="34" charset="0"/>
              <a:ea typeface="Arial" panose="020B0604020202020204" pitchFamily="34" charset="0"/>
            </a:endParaRPr>
          </a:p>
          <a:p>
            <a:r>
              <a:rPr lang="fr-FR" sz="2400" dirty="0" smtClean="0">
                <a:latin typeface="Arial" panose="020B0604020202020204" pitchFamily="34" charset="0"/>
                <a:ea typeface="Arial" panose="020B0604020202020204" pitchFamily="34" charset="0"/>
              </a:rPr>
              <a:t>« A </a:t>
            </a:r>
            <a:r>
              <a:rPr lang="fr-FR" sz="2400" dirty="0">
                <a:latin typeface="Arial" panose="020B0604020202020204" pitchFamily="34" charset="0"/>
                <a:ea typeface="Arial" panose="020B0604020202020204" pitchFamily="34" charset="0"/>
              </a:rPr>
              <a:t>partir d’une situation professionnelle authentique présentée dans un document, le candidat doit s’approprier le contexte de la situation et caractériser les équipements du parc matériel pour proposer un choix technique relatif à des opérations culturales en lien avec les transitions</a:t>
            </a:r>
            <a:r>
              <a:rPr lang="fr-FR" sz="2400" dirty="0" smtClean="0">
                <a:latin typeface="Arial" panose="020B0604020202020204" pitchFamily="34" charset="0"/>
                <a:ea typeface="Arial" panose="020B0604020202020204" pitchFamily="34" charset="0"/>
              </a:rPr>
              <a:t>. »</a:t>
            </a:r>
          </a:p>
          <a:p>
            <a:endParaRPr lang="fr-FR" sz="2400" dirty="0">
              <a:latin typeface="Arial" panose="020B0604020202020204" pitchFamily="34" charset="0"/>
            </a:endParaRPr>
          </a:p>
          <a:p>
            <a:pPr marL="342900" indent="-342900">
              <a:buFont typeface="Wingdings" panose="05000000000000000000" pitchFamily="2" charset="2"/>
              <a:buChar char="à"/>
            </a:pPr>
            <a:r>
              <a:rPr lang="fr-FR" sz="2400" dirty="0" smtClean="0">
                <a:latin typeface="Arial" panose="020B0604020202020204" pitchFamily="34" charset="0"/>
                <a:sym typeface="Wingdings" panose="05000000000000000000" pitchFamily="2" charset="2"/>
              </a:rPr>
              <a:t>Présentation de la grille, organisée en 3 parties, pour valider : </a:t>
            </a:r>
          </a:p>
          <a:p>
            <a:pPr marL="342900" indent="-342900">
              <a:buFont typeface="Wingdings" panose="05000000000000000000" pitchFamily="2" charset="2"/>
              <a:buChar char="à"/>
            </a:pPr>
            <a:endParaRPr lang="fr-FR" sz="2400" dirty="0" smtClean="0">
              <a:latin typeface="Arial" panose="020B0604020202020204" pitchFamily="34" charset="0"/>
              <a:sym typeface="Wingdings" panose="05000000000000000000" pitchFamily="2" charset="2"/>
            </a:endParaRPr>
          </a:p>
          <a:p>
            <a:pPr lvl="3" indent="0"/>
            <a:r>
              <a:rPr lang="fr-FR" sz="2400" dirty="0" smtClean="0">
                <a:latin typeface="Arial" panose="020B0604020202020204" pitchFamily="34" charset="0"/>
                <a:sym typeface="Wingdings" panose="05000000000000000000" pitchFamily="2" charset="2"/>
              </a:rPr>
              <a:t>	l</a:t>
            </a:r>
            <a:r>
              <a:rPr lang="fr-FR" sz="2400" b="1" dirty="0" smtClean="0">
                <a:latin typeface="Arial" panose="020B0604020202020204" pitchFamily="34" charset="0"/>
                <a:sym typeface="Wingdings" panose="05000000000000000000" pitchFamily="2" charset="2"/>
              </a:rPr>
              <a:t>e contexte,</a:t>
            </a:r>
          </a:p>
          <a:p>
            <a:pPr lvl="3" indent="0"/>
            <a:endParaRPr lang="fr-FR" sz="2400" b="1" dirty="0" smtClean="0">
              <a:latin typeface="Arial" panose="020B0604020202020204" pitchFamily="34" charset="0"/>
              <a:sym typeface="Wingdings" panose="05000000000000000000" pitchFamily="2" charset="2"/>
            </a:endParaRPr>
          </a:p>
          <a:p>
            <a:pPr lvl="1" indent="0"/>
            <a:r>
              <a:rPr lang="fr-FR" sz="2400" b="1" dirty="0" smtClean="0">
                <a:latin typeface="Arial" panose="020B0604020202020204" pitchFamily="34" charset="0"/>
                <a:sym typeface="Wingdings" panose="05000000000000000000" pitchFamily="2" charset="2"/>
              </a:rPr>
              <a:t>		le questionnement,</a:t>
            </a:r>
          </a:p>
          <a:p>
            <a:pPr lvl="1" indent="0"/>
            <a:r>
              <a:rPr lang="fr-FR" sz="2400" b="1" dirty="0" smtClean="0">
                <a:latin typeface="Arial" panose="020B0604020202020204" pitchFamily="34" charset="0"/>
                <a:sym typeface="Wingdings" panose="05000000000000000000" pitchFamily="2" charset="2"/>
              </a:rPr>
              <a:t>			</a:t>
            </a:r>
          </a:p>
          <a:p>
            <a:pPr lvl="1" indent="0"/>
            <a:r>
              <a:rPr lang="fr-FR" sz="2400" b="1" dirty="0">
                <a:latin typeface="Arial" panose="020B0604020202020204" pitchFamily="34" charset="0"/>
                <a:sym typeface="Wingdings" panose="05000000000000000000" pitchFamily="2" charset="2"/>
              </a:rPr>
              <a:t>	</a:t>
            </a:r>
            <a:r>
              <a:rPr lang="fr-FR" sz="2400" b="1" dirty="0" smtClean="0">
                <a:latin typeface="Arial" panose="020B0604020202020204" pitchFamily="34" charset="0"/>
                <a:sym typeface="Wingdings" panose="05000000000000000000" pitchFamily="2" charset="2"/>
              </a:rPr>
              <a:t>		les indicateurs</a:t>
            </a:r>
            <a:r>
              <a:rPr lang="fr-FR" sz="2400" dirty="0" smtClean="0">
                <a:latin typeface="Arial" panose="020B0604020202020204" pitchFamily="34" charset="0"/>
                <a:sym typeface="Wingdings" panose="05000000000000000000" pitchFamily="2" charset="2"/>
              </a:rPr>
              <a:t>. </a:t>
            </a:r>
          </a:p>
          <a:p>
            <a:endParaRPr lang="fr-FR" dirty="0"/>
          </a:p>
        </p:txBody>
      </p:sp>
      <p:sp>
        <p:nvSpPr>
          <p:cNvPr id="8" name="Flèche droite 7"/>
          <p:cNvSpPr/>
          <p:nvPr/>
        </p:nvSpPr>
        <p:spPr>
          <a:xfrm>
            <a:off x="687900" y="4338304"/>
            <a:ext cx="629174" cy="335560"/>
          </a:xfrm>
          <a:prstGeom prst="rightArrow">
            <a:avLst/>
          </a:prstGeom>
          <a:solidFill>
            <a:schemeClr val="accent6">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Calibri"/>
            </a:endParaRPr>
          </a:p>
        </p:txBody>
      </p:sp>
      <p:sp>
        <p:nvSpPr>
          <p:cNvPr id="9" name="Flèche droite 8"/>
          <p:cNvSpPr/>
          <p:nvPr/>
        </p:nvSpPr>
        <p:spPr>
          <a:xfrm>
            <a:off x="1612086" y="5094643"/>
            <a:ext cx="629174" cy="335560"/>
          </a:xfrm>
          <a:prstGeom prst="rightArrow">
            <a:avLst/>
          </a:prstGeom>
          <a:solidFill>
            <a:schemeClr val="accent6">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Calibri"/>
            </a:endParaRPr>
          </a:p>
        </p:txBody>
      </p:sp>
      <p:sp>
        <p:nvSpPr>
          <p:cNvPr id="10" name="Flèche droite 9"/>
          <p:cNvSpPr/>
          <p:nvPr/>
        </p:nvSpPr>
        <p:spPr>
          <a:xfrm>
            <a:off x="2476152" y="5831746"/>
            <a:ext cx="629174" cy="335560"/>
          </a:xfrm>
          <a:prstGeom prst="rightArrow">
            <a:avLst/>
          </a:prstGeom>
          <a:solidFill>
            <a:schemeClr val="accent6">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7031248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wipe(down)">
                                      <p:cBhvr>
                                        <p:cTn id="7" dur="500"/>
                                        <p:tgtEl>
                                          <p:spTgt spid="7">
                                            <p:txEl>
                                              <p:pRg st="6" end="6"/>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Effect transition="in" filter="wipe(down)">
                                      <p:cBhvr>
                                        <p:cTn id="15" dur="500"/>
                                        <p:tgtEl>
                                          <p:spTgt spid="7">
                                            <p:txEl>
                                              <p:pRg st="8" end="8"/>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animEffect transition="in" filter="wipe(down)">
                                      <p:cBhvr>
                                        <p:cTn id="23" dur="500"/>
                                        <p:tgtEl>
                                          <p:spTgt spid="7">
                                            <p:txEl>
                                              <p:pRg st="10" end="1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remier temps collectif"/>
          <p:cNvSpPr txBox="1">
            <a:spLocks noGrp="1"/>
          </p:cNvSpPr>
          <p:nvPr>
            <p:ph type="title"/>
          </p:nvPr>
        </p:nvSpPr>
        <p:spPr>
          <a:xfrm>
            <a:off x="240174" y="1100049"/>
            <a:ext cx="10515600" cy="1480947"/>
          </a:xfrm>
          <a:prstGeom prst="rect">
            <a:avLst/>
          </a:prstGeom>
        </p:spPr>
        <p:txBody>
          <a:bodyPr/>
          <a:lstStyle/>
          <a:p>
            <a:r>
              <a:rPr dirty="0" smtClean="0"/>
              <a:t> </a:t>
            </a:r>
            <a:endParaRPr dirty="0"/>
          </a:p>
        </p:txBody>
      </p:sp>
      <p:sp>
        <p:nvSpPr>
          <p:cNvPr id="3" name="ZoneTexte 2"/>
          <p:cNvSpPr txBox="1"/>
          <p:nvPr/>
        </p:nvSpPr>
        <p:spPr>
          <a:xfrm>
            <a:off x="87075" y="107184"/>
            <a:ext cx="11694253" cy="646329"/>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600" b="1" dirty="0">
                <a:solidFill>
                  <a:schemeClr val="tx1"/>
                </a:solidFill>
              </a:rPr>
              <a:t>Validation / conception de situation support de l’épreuve E5</a:t>
            </a:r>
          </a:p>
        </p:txBody>
      </p:sp>
      <p:sp>
        <p:nvSpPr>
          <p:cNvPr id="2" name="ZoneTexte 1"/>
          <p:cNvSpPr txBox="1"/>
          <p:nvPr/>
        </p:nvSpPr>
        <p:spPr>
          <a:xfrm>
            <a:off x="449897" y="1100049"/>
            <a:ext cx="11873529" cy="52014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800" b="1" i="0" u="none" strike="noStrike" cap="none" spc="0" normalizeH="0" baseline="0" dirty="0" smtClean="0">
                <a:ln>
                  <a:noFill/>
                </a:ln>
                <a:solidFill>
                  <a:srgbClr val="000000"/>
                </a:solidFill>
                <a:effectLst/>
                <a:uFillTx/>
                <a:sym typeface="Calibri"/>
              </a:rPr>
              <a:t>Consignes</a:t>
            </a:r>
          </a:p>
          <a:p>
            <a:pPr marL="0" marR="0" indent="0" algn="l" defTabSz="914400" rtl="0" fontAlgn="auto" latinLnBrk="0" hangingPunct="0">
              <a:lnSpc>
                <a:spcPct val="100000"/>
              </a:lnSpc>
              <a:spcBef>
                <a:spcPts val="0"/>
              </a:spcBef>
              <a:spcAft>
                <a:spcPts val="0"/>
              </a:spcAft>
              <a:buClrTx/>
              <a:buSzTx/>
              <a:buFontTx/>
              <a:buNone/>
              <a:tabLst/>
            </a:pPr>
            <a:endParaRPr lang="fr-FR" sz="2400" dirty="0"/>
          </a:p>
          <a:p>
            <a:pPr marL="0" marR="0" indent="0" algn="l" defTabSz="914400" rtl="0" fontAlgn="auto" latinLnBrk="0" hangingPunct="0">
              <a:lnSpc>
                <a:spcPct val="100000"/>
              </a:lnSpc>
              <a:spcBef>
                <a:spcPts val="0"/>
              </a:spcBef>
              <a:spcAft>
                <a:spcPts val="0"/>
              </a:spcAft>
              <a:buClrTx/>
              <a:buSzTx/>
              <a:buFontTx/>
              <a:buNone/>
              <a:tabLst/>
            </a:pPr>
            <a:r>
              <a:rPr kumimoji="0" lang="fr-FR" sz="2800" b="0" i="0" u="none" strike="noStrike" cap="none" spc="0" normalizeH="0" baseline="0" dirty="0" smtClean="0">
                <a:ln>
                  <a:noFill/>
                </a:ln>
                <a:solidFill>
                  <a:srgbClr val="000000"/>
                </a:solidFill>
                <a:effectLst/>
                <a:uFillTx/>
                <a:sym typeface="Calibri"/>
              </a:rPr>
              <a:t>Travail en groupe, pluridisciplinaire</a:t>
            </a:r>
            <a:r>
              <a:rPr kumimoji="0" lang="fr-FR" sz="2800" b="0" i="0" u="none" strike="noStrike" cap="none" spc="0" normalizeH="0" dirty="0" smtClean="0">
                <a:ln>
                  <a:noFill/>
                </a:ln>
                <a:solidFill>
                  <a:srgbClr val="000000"/>
                </a:solidFill>
                <a:effectLst/>
                <a:uFillTx/>
                <a:sym typeface="Calibri"/>
              </a:rPr>
              <a:t> (agro / agroéquipement)</a:t>
            </a:r>
          </a:p>
          <a:p>
            <a:pPr marL="0" marR="0" indent="0" algn="l" defTabSz="914400" rtl="0" fontAlgn="auto" latinLnBrk="0" hangingPunct="0">
              <a:lnSpc>
                <a:spcPct val="100000"/>
              </a:lnSpc>
              <a:spcBef>
                <a:spcPts val="0"/>
              </a:spcBef>
              <a:spcAft>
                <a:spcPts val="0"/>
              </a:spcAft>
              <a:buClrTx/>
              <a:buSzTx/>
              <a:buFontTx/>
              <a:buNone/>
              <a:tabLst/>
            </a:pPr>
            <a:endParaRPr lang="fr-FR" sz="2800" baseline="0" dirty="0"/>
          </a:p>
          <a:p>
            <a:pPr marL="0" marR="0" indent="0" algn="l" defTabSz="914400" rtl="0" fontAlgn="auto" latinLnBrk="0" hangingPunct="0">
              <a:lnSpc>
                <a:spcPct val="100000"/>
              </a:lnSpc>
              <a:spcBef>
                <a:spcPts val="0"/>
              </a:spcBef>
              <a:spcAft>
                <a:spcPts val="0"/>
              </a:spcAft>
              <a:buClrTx/>
              <a:buSzTx/>
              <a:buFontTx/>
              <a:buNone/>
              <a:tabLst/>
            </a:pPr>
            <a:r>
              <a:rPr kumimoji="0" lang="fr-FR" sz="2800" b="0" i="0" u="none" strike="noStrike" cap="none" spc="0" normalizeH="0" dirty="0" smtClean="0">
                <a:ln>
                  <a:noFill/>
                </a:ln>
                <a:solidFill>
                  <a:srgbClr val="000000"/>
                </a:solidFill>
                <a:effectLst/>
                <a:uFillTx/>
                <a:sym typeface="Calibri"/>
              </a:rPr>
              <a:t>1/ Proposer une situation support </a:t>
            </a:r>
          </a:p>
          <a:p>
            <a:pPr marL="0" marR="0" indent="0" algn="l" defTabSz="914400" rtl="0" fontAlgn="auto" latinLnBrk="0" hangingPunct="0">
              <a:lnSpc>
                <a:spcPct val="100000"/>
              </a:lnSpc>
              <a:spcBef>
                <a:spcPts val="0"/>
              </a:spcBef>
              <a:spcAft>
                <a:spcPts val="0"/>
              </a:spcAft>
              <a:buClrTx/>
              <a:buSzTx/>
              <a:buFontTx/>
              <a:buNone/>
              <a:tabLst/>
            </a:pPr>
            <a:r>
              <a:rPr kumimoji="0" lang="fr-FR" sz="2800" b="0" i="0" u="none" strike="noStrike" cap="none" spc="0" normalizeH="0" dirty="0" smtClean="0">
                <a:ln>
                  <a:noFill/>
                </a:ln>
                <a:solidFill>
                  <a:srgbClr val="000000"/>
                </a:solidFill>
                <a:effectLst/>
                <a:uFillTx/>
                <a:sym typeface="Calibri"/>
              </a:rPr>
              <a:t>A partir des contextes proposés par les collègues, en vous appuyant sur des références / ressources</a:t>
            </a:r>
          </a:p>
          <a:p>
            <a:pPr marL="0" marR="0" indent="0" algn="l" defTabSz="914400" rtl="0" fontAlgn="auto" latinLnBrk="0" hangingPunct="0">
              <a:lnSpc>
                <a:spcPct val="100000"/>
              </a:lnSpc>
              <a:spcBef>
                <a:spcPts val="0"/>
              </a:spcBef>
              <a:spcAft>
                <a:spcPts val="0"/>
              </a:spcAft>
              <a:buClrTx/>
              <a:buSzTx/>
              <a:buFontTx/>
              <a:buNone/>
              <a:tabLst/>
            </a:pPr>
            <a:endParaRPr lang="fr-FR" sz="2800" baseline="0" dirty="0"/>
          </a:p>
          <a:p>
            <a:pPr marL="0" marR="0" indent="0" algn="l" defTabSz="914400" rtl="0" fontAlgn="auto" latinLnBrk="0" hangingPunct="0">
              <a:lnSpc>
                <a:spcPct val="100000"/>
              </a:lnSpc>
              <a:spcBef>
                <a:spcPts val="0"/>
              </a:spcBef>
              <a:spcAft>
                <a:spcPts val="0"/>
              </a:spcAft>
              <a:buClrTx/>
              <a:buSzTx/>
              <a:buFontTx/>
              <a:buNone/>
              <a:tabLst/>
            </a:pPr>
            <a:r>
              <a:rPr kumimoji="0" lang="fr-FR" sz="2800" b="0" i="0" u="none" strike="noStrike" cap="none" spc="0" normalizeH="0" dirty="0" smtClean="0">
                <a:ln>
                  <a:noFill/>
                </a:ln>
                <a:solidFill>
                  <a:srgbClr val="000000"/>
                </a:solidFill>
                <a:effectLst/>
                <a:uFillTx/>
                <a:sym typeface="Calibri"/>
              </a:rPr>
              <a:t>2/ Utiliser la grille de diagnostic pour valider, amender les propositions de situation d’évaluation </a:t>
            </a:r>
          </a:p>
          <a:p>
            <a:pPr marL="0" marR="0" indent="0" algn="l" defTabSz="914400" rtl="0" fontAlgn="auto" latinLnBrk="0" hangingPunct="0">
              <a:lnSpc>
                <a:spcPct val="100000"/>
              </a:lnSpc>
              <a:spcBef>
                <a:spcPts val="0"/>
              </a:spcBef>
              <a:spcAft>
                <a:spcPts val="0"/>
              </a:spcAft>
              <a:buClrTx/>
              <a:buSzTx/>
              <a:buFontTx/>
              <a:buNone/>
              <a:tabLst/>
            </a:pPr>
            <a:endParaRPr lang="fr-FR" sz="2800" baseline="0" dirty="0"/>
          </a:p>
          <a:p>
            <a:pPr marL="0" marR="0" indent="0" algn="l" defTabSz="914400" rtl="0" fontAlgn="auto" latinLnBrk="0" hangingPunct="0">
              <a:lnSpc>
                <a:spcPct val="100000"/>
              </a:lnSpc>
              <a:spcBef>
                <a:spcPts val="0"/>
              </a:spcBef>
              <a:spcAft>
                <a:spcPts val="0"/>
              </a:spcAft>
              <a:buClrTx/>
              <a:buSzTx/>
              <a:buFontTx/>
              <a:buNone/>
              <a:tabLst/>
            </a:pPr>
            <a:r>
              <a:rPr kumimoji="0" lang="fr-FR" sz="2800" b="0" i="0" u="none" strike="noStrike" cap="none" spc="0" normalizeH="0" dirty="0" smtClean="0">
                <a:ln>
                  <a:noFill/>
                </a:ln>
                <a:solidFill>
                  <a:srgbClr val="000000"/>
                </a:solidFill>
                <a:effectLst/>
                <a:uFillTx/>
                <a:sym typeface="Calibri"/>
              </a:rPr>
              <a:t>						</a:t>
            </a:r>
            <a:r>
              <a:rPr kumimoji="0" lang="fr-FR" sz="2800" b="1" i="0" u="none" strike="noStrike" cap="none" spc="0" normalizeH="0" dirty="0" smtClean="0">
                <a:ln>
                  <a:noFill/>
                </a:ln>
                <a:solidFill>
                  <a:srgbClr val="000000"/>
                </a:solidFill>
                <a:effectLst/>
                <a:uFillTx/>
                <a:sym typeface="Calibri"/>
              </a:rPr>
              <a:t>1heure 30</a:t>
            </a:r>
            <a:endParaRPr kumimoji="0" lang="fr-FR" sz="2800" b="1" i="0" u="none" strike="noStrike" cap="none" spc="0" normalizeH="0" baseline="0" dirty="0">
              <a:ln>
                <a:noFill/>
              </a:ln>
              <a:solidFill>
                <a:srgbClr val="000000"/>
              </a:solidFill>
              <a:effectLst/>
              <a:uFillTx/>
              <a:sym typeface="Calibri"/>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7075" y="107184"/>
            <a:ext cx="11694253" cy="646329"/>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600" b="1" dirty="0">
                <a:solidFill>
                  <a:schemeClr val="tx1"/>
                </a:solidFill>
              </a:rPr>
              <a:t>Etablir un cahier des charges pour la conception de sujets</a:t>
            </a:r>
          </a:p>
        </p:txBody>
      </p:sp>
      <p:sp>
        <p:nvSpPr>
          <p:cNvPr id="2" name="Rectangle 1"/>
          <p:cNvSpPr/>
          <p:nvPr/>
        </p:nvSpPr>
        <p:spPr>
          <a:xfrm>
            <a:off x="239182" y="892752"/>
            <a:ext cx="11630925" cy="4832092"/>
          </a:xfrm>
          <a:prstGeom prst="rect">
            <a:avLst/>
          </a:prstGeom>
        </p:spPr>
        <p:txBody>
          <a:bodyPr wrap="square">
            <a:spAutoFit/>
          </a:bodyPr>
          <a:lstStyle/>
          <a:p>
            <a:r>
              <a:rPr lang="fr-FR" sz="2800" b="1" dirty="0" smtClean="0"/>
              <a:t>Consignes</a:t>
            </a:r>
          </a:p>
          <a:p>
            <a:endParaRPr lang="fr-FR" sz="2800" b="1" dirty="0" smtClean="0"/>
          </a:p>
          <a:p>
            <a:r>
              <a:rPr lang="fr-FR" sz="2800" dirty="0" smtClean="0"/>
              <a:t>Proposer un cadre de recommandations / points de vigilance pour accompagner à la conception de sujet de l’épreuve E5</a:t>
            </a:r>
          </a:p>
          <a:p>
            <a:endParaRPr lang="fr-FR" sz="2800" dirty="0"/>
          </a:p>
          <a:p>
            <a:r>
              <a:rPr lang="fr-FR" sz="2800" dirty="0"/>
              <a:t>Types de ressources, trame de questionnement, fil conducteur du questionnement dans l’esprit capacitaire (pas le contrôle de </a:t>
            </a:r>
            <a:r>
              <a:rPr lang="fr-FR" sz="2800" dirty="0" smtClean="0"/>
              <a:t>connaissance), favoriser </a:t>
            </a:r>
            <a:r>
              <a:rPr lang="fr-FR" sz="2800" dirty="0"/>
              <a:t>la mobilisation de ressources (méthodes, connaissances, références…) pour apporter des réponses, faire des </a:t>
            </a:r>
            <a:r>
              <a:rPr lang="fr-FR" sz="2800" dirty="0" smtClean="0"/>
              <a:t>choix…</a:t>
            </a:r>
            <a:endParaRPr lang="fr-FR" sz="4000" dirty="0"/>
          </a:p>
          <a:p>
            <a:endParaRPr lang="fr-FR" sz="2800" b="1" dirty="0" smtClean="0"/>
          </a:p>
          <a:p>
            <a:pPr algn="ctr"/>
            <a:r>
              <a:rPr lang="fr-FR" sz="2800" b="1" dirty="0" smtClean="0"/>
              <a:t>1 heure</a:t>
            </a:r>
            <a:endParaRPr lang="fr-FR" sz="2800" b="1" dirty="0"/>
          </a:p>
        </p:txBody>
      </p:sp>
    </p:spTree>
    <p:extLst>
      <p:ext uri="{BB962C8B-B14F-4D97-AF65-F5344CB8AC3E}">
        <p14:creationId xmlns:p14="http://schemas.microsoft.com/office/powerpoint/2010/main" val="39058398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ZoneTexte 1"/>
          <p:cNvSpPr txBox="1"/>
          <p:nvPr/>
        </p:nvSpPr>
        <p:spPr>
          <a:xfrm>
            <a:off x="413099" y="782449"/>
            <a:ext cx="11558942"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lnSpc>
                <a:spcPct val="150000"/>
              </a:lnSpc>
              <a:buSzPct val="100000"/>
              <a:buFont typeface="Arial"/>
              <a:buChar char="•"/>
              <a:defRPr sz="2400"/>
            </a:pPr>
            <a:r>
              <a:rPr dirty="0" err="1"/>
              <a:t>Référentiel</a:t>
            </a:r>
            <a:r>
              <a:rPr dirty="0"/>
              <a:t> de </a:t>
            </a:r>
            <a:r>
              <a:rPr dirty="0" err="1"/>
              <a:t>diplôme</a:t>
            </a:r>
            <a:r>
              <a:rPr dirty="0"/>
              <a:t> : </a:t>
            </a:r>
            <a:r>
              <a:rPr dirty="0" err="1"/>
              <a:t>Référentiels</a:t>
            </a:r>
            <a:r>
              <a:rPr dirty="0"/>
              <a:t> </a:t>
            </a:r>
            <a:r>
              <a:rPr dirty="0" err="1"/>
              <a:t>d’activités</a:t>
            </a:r>
            <a:r>
              <a:rPr dirty="0"/>
              <a:t>, de </a:t>
            </a:r>
            <a:r>
              <a:rPr dirty="0" err="1"/>
              <a:t>compétences</a:t>
            </a:r>
            <a:r>
              <a:rPr dirty="0"/>
              <a:t>, </a:t>
            </a:r>
            <a:r>
              <a:rPr dirty="0" err="1"/>
              <a:t>d’évaluation</a:t>
            </a:r>
            <a:r>
              <a:rPr dirty="0"/>
              <a:t>, de </a:t>
            </a:r>
            <a:r>
              <a:rPr dirty="0" smtClean="0"/>
              <a:t>formation</a:t>
            </a:r>
            <a:endParaRPr lang="fr-FR" dirty="0" smtClean="0"/>
          </a:p>
          <a:p>
            <a:pPr marL="342900" indent="-342900">
              <a:lnSpc>
                <a:spcPct val="150000"/>
              </a:lnSpc>
              <a:buSzPct val="100000"/>
              <a:buFont typeface="Arial"/>
              <a:buChar char="•"/>
              <a:defRPr sz="2400"/>
            </a:pPr>
            <a:r>
              <a:rPr lang="fr-FR" dirty="0" smtClean="0"/>
              <a:t>Le projet de NS de cadrage de l’évaluation </a:t>
            </a:r>
            <a:endParaRPr dirty="0"/>
          </a:p>
          <a:p>
            <a:pPr marL="342900" indent="-342900">
              <a:lnSpc>
                <a:spcPct val="150000"/>
              </a:lnSpc>
              <a:buSzPct val="100000"/>
              <a:buFont typeface="Arial"/>
              <a:buChar char="•"/>
              <a:defRPr sz="2400"/>
            </a:pPr>
            <a:r>
              <a:rPr dirty="0" smtClean="0"/>
              <a:t>Les </a:t>
            </a:r>
            <a:r>
              <a:rPr dirty="0" err="1"/>
              <a:t>ressources</a:t>
            </a:r>
            <a:r>
              <a:rPr dirty="0"/>
              <a:t> </a:t>
            </a:r>
            <a:r>
              <a:rPr dirty="0" err="1"/>
              <a:t>Cap’Eval</a:t>
            </a:r>
            <a:r>
              <a:rPr dirty="0"/>
              <a:t> :  </a:t>
            </a:r>
            <a:r>
              <a:rPr u="sng" dirty="0">
                <a:solidFill>
                  <a:srgbClr val="0563C1"/>
                </a:solidFill>
                <a:uFill>
                  <a:solidFill>
                    <a:srgbClr val="0563C1"/>
                  </a:solidFill>
                </a:uFill>
                <a:hlinkClick r:id="rId3"/>
              </a:rPr>
              <a:t>https://www.capeval.chlorofil.fr</a:t>
            </a:r>
            <a:r>
              <a:rPr u="sng" dirty="0" smtClean="0">
                <a:solidFill>
                  <a:srgbClr val="0563C1"/>
                </a:solidFill>
                <a:uFill>
                  <a:solidFill>
                    <a:srgbClr val="0563C1"/>
                  </a:solidFill>
                </a:uFill>
                <a:hlinkClick r:id="rId3"/>
              </a:rPr>
              <a:t>/</a:t>
            </a:r>
            <a:endParaRPr u="sng" dirty="0">
              <a:solidFill>
                <a:srgbClr val="0563C1"/>
              </a:solidFill>
              <a:uFill>
                <a:solidFill>
                  <a:srgbClr val="0563C1"/>
                </a:solidFill>
              </a:uFill>
              <a:hlinkClick r:id="rId3"/>
            </a:endParaRPr>
          </a:p>
        </p:txBody>
      </p:sp>
      <p:sp>
        <p:nvSpPr>
          <p:cNvPr id="173" name="Espace réservé du numéro de diapositive 2"/>
          <p:cNvSpPr txBox="1">
            <a:spLocks noGrp="1"/>
          </p:cNvSpPr>
          <p:nvPr>
            <p:ph type="sldNum" sz="quarter" idx="4294967295"/>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174" name="Rectangle 3"/>
          <p:cNvSpPr txBox="1"/>
          <p:nvPr/>
        </p:nvSpPr>
        <p:spPr>
          <a:xfrm>
            <a:off x="2239839" y="0"/>
            <a:ext cx="7724921" cy="992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200" b="1">
                <a:solidFill>
                  <a:srgbClr val="339999"/>
                </a:solidFill>
              </a:defRPr>
            </a:lvl1pPr>
          </a:lstStyle>
          <a:p>
            <a:r>
              <a:rPr dirty="0"/>
              <a:t>Les </a:t>
            </a:r>
            <a:r>
              <a:rPr dirty="0" err="1"/>
              <a:t>ressources</a:t>
            </a:r>
            <a:r>
              <a:rPr dirty="0"/>
              <a:t> </a:t>
            </a:r>
            <a:r>
              <a:rPr dirty="0" err="1"/>
              <a:t>mobilisables</a:t>
            </a:r>
            <a:endParaRPr dirty="0"/>
          </a:p>
        </p:txBody>
      </p:sp>
      <p:sp>
        <p:nvSpPr>
          <p:cNvPr id="2" name="Rectangle 1"/>
          <p:cNvSpPr/>
          <p:nvPr/>
        </p:nvSpPr>
        <p:spPr>
          <a:xfrm>
            <a:off x="953424" y="3873222"/>
            <a:ext cx="8710119" cy="1277850"/>
          </a:xfrm>
          <a:prstGeom prst="rect">
            <a:avLst/>
          </a:prstGeom>
        </p:spPr>
        <p:txBody>
          <a:bodyPr wrap="square">
            <a:spAutoFit/>
          </a:bodyPr>
          <a:lstStyle/>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Types de ressources, trame de questionnement, fil conducteur du questionnement dans l’esprit capacitaire (pas le contrôle de </a:t>
            </a:r>
            <a:r>
              <a:rPr 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connaissances déconnectées du contexte)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7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roisième temps"/>
          <p:cNvSpPr txBox="1">
            <a:spLocks noGrp="1"/>
          </p:cNvSpPr>
          <p:nvPr>
            <p:ph type="title"/>
          </p:nvPr>
        </p:nvSpPr>
        <p:spPr>
          <a:xfrm>
            <a:off x="786130" y="1755648"/>
            <a:ext cx="10515600" cy="1197483"/>
          </a:xfrm>
          <a:prstGeom prst="rect">
            <a:avLst/>
          </a:prstGeom>
        </p:spPr>
        <p:txBody>
          <a:bodyPr/>
          <a:lstStyle/>
          <a:p>
            <a:r>
              <a:rPr lang="fr-FR" dirty="0" smtClean="0"/>
              <a:t>Merci pour votre participation</a:t>
            </a:r>
            <a:endParaRPr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ZoneTexte 9"/>
          <p:cNvSpPr txBox="1"/>
          <p:nvPr/>
        </p:nvSpPr>
        <p:spPr>
          <a:xfrm>
            <a:off x="456641" y="828712"/>
            <a:ext cx="11455726" cy="5355308"/>
          </a:xfrm>
          <a:prstGeom prst="rect">
            <a:avLst/>
          </a:prstGeom>
          <a:solidFill>
            <a:srgbClr val="F2F2F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indent="25400" defTabSz="457200">
              <a:defRPr sz="2400" b="1">
                <a:solidFill>
                  <a:srgbClr val="339999"/>
                </a:solidFill>
              </a:defRPr>
            </a:pPr>
            <a:r>
              <a:rPr dirty="0" smtClean="0"/>
              <a:t>Introduction </a:t>
            </a:r>
            <a:r>
              <a:rPr dirty="0"/>
              <a:t>: </a:t>
            </a:r>
            <a:r>
              <a:rPr lang="fr-FR" dirty="0" smtClean="0">
                <a:solidFill>
                  <a:schemeClr val="tx1"/>
                </a:solidFill>
              </a:rPr>
              <a:t>P</a:t>
            </a:r>
            <a:r>
              <a:rPr dirty="0" err="1" smtClean="0">
                <a:solidFill>
                  <a:schemeClr val="tx1"/>
                </a:solidFill>
              </a:rPr>
              <a:t>résentation</a:t>
            </a:r>
            <a:r>
              <a:rPr dirty="0" smtClean="0">
                <a:solidFill>
                  <a:schemeClr val="tx1"/>
                </a:solidFill>
              </a:rPr>
              <a:t> d</a:t>
            </a:r>
            <a:r>
              <a:rPr lang="fr-FR" dirty="0" smtClean="0">
                <a:solidFill>
                  <a:schemeClr val="tx1"/>
                </a:solidFill>
              </a:rPr>
              <a:t>e l’atelier / rappel sur l’évaluation capacitaire</a:t>
            </a:r>
            <a:r>
              <a:rPr b="0" dirty="0" smtClean="0">
                <a:solidFill>
                  <a:srgbClr val="000000"/>
                </a:solidFill>
              </a:rPr>
              <a:t>           </a:t>
            </a:r>
            <a:endParaRPr lang="fr-FR" b="0" dirty="0" smtClean="0">
              <a:solidFill>
                <a:srgbClr val="000000"/>
              </a:solidFill>
            </a:endParaRPr>
          </a:p>
          <a:p>
            <a:pPr indent="25400" defTabSz="457200">
              <a:defRPr sz="2400" b="1">
                <a:solidFill>
                  <a:srgbClr val="339999"/>
                </a:solidFill>
              </a:defRPr>
            </a:pPr>
            <a:r>
              <a:rPr lang="fr-FR" dirty="0"/>
              <a:t>	</a:t>
            </a:r>
            <a:r>
              <a:rPr lang="fr-FR" dirty="0" smtClean="0"/>
              <a:t>																					</a:t>
            </a:r>
            <a:r>
              <a:rPr b="0" dirty="0" smtClean="0">
                <a:solidFill>
                  <a:srgbClr val="000000"/>
                </a:solidFill>
              </a:rPr>
              <a:t>  </a:t>
            </a:r>
            <a:r>
              <a:rPr lang="fr-FR" sz="2400" dirty="0" smtClean="0">
                <a:solidFill>
                  <a:srgbClr val="000000"/>
                </a:solidFill>
              </a:rPr>
              <a:t> </a:t>
            </a:r>
            <a:endParaRPr dirty="0">
              <a:solidFill>
                <a:srgbClr val="000000"/>
              </a:solidFill>
            </a:endParaRPr>
          </a:p>
          <a:p>
            <a:pPr defTabSz="457200">
              <a:lnSpc>
                <a:spcPct val="150000"/>
              </a:lnSpc>
              <a:defRPr sz="2400" b="1">
                <a:solidFill>
                  <a:srgbClr val="339999"/>
                </a:solidFill>
              </a:defRPr>
            </a:pPr>
            <a:r>
              <a:rPr dirty="0"/>
              <a:t>1</a:t>
            </a:r>
            <a:r>
              <a:rPr baseline="30000" dirty="0"/>
              <a:t>er</a:t>
            </a:r>
            <a:r>
              <a:rPr dirty="0"/>
              <a:t> Temps : </a:t>
            </a:r>
            <a:r>
              <a:rPr lang="fr-FR" sz="2400" b="1" dirty="0" smtClean="0">
                <a:solidFill>
                  <a:schemeClr val="tx1"/>
                </a:solidFill>
              </a:rPr>
              <a:t>présentation/validation </a:t>
            </a:r>
            <a:r>
              <a:rPr lang="fr-FR" sz="2400" b="1" dirty="0">
                <a:solidFill>
                  <a:schemeClr val="tx1"/>
                </a:solidFill>
              </a:rPr>
              <a:t>d’une grille diagnostic de situation support de l’évaluation E5</a:t>
            </a:r>
            <a:r>
              <a:rPr dirty="0"/>
              <a:t>		</a:t>
            </a:r>
            <a:r>
              <a:rPr lang="fr-FR" dirty="0" smtClean="0"/>
              <a:t>                                                                                                   						         																			  </a:t>
            </a:r>
            <a:endParaRPr sz="2800" b="1" dirty="0">
              <a:solidFill>
                <a:schemeClr val="tx1"/>
              </a:solidFill>
            </a:endParaRPr>
          </a:p>
          <a:p>
            <a:pPr lvl="1" indent="0">
              <a:lnSpc>
                <a:spcPct val="150000"/>
              </a:lnSpc>
              <a:defRPr sz="2400" b="1">
                <a:solidFill>
                  <a:srgbClr val="339999"/>
                </a:solidFill>
              </a:defRPr>
            </a:pPr>
            <a:r>
              <a:rPr dirty="0" smtClean="0"/>
              <a:t>2</a:t>
            </a:r>
            <a:r>
              <a:rPr baseline="30000" dirty="0" smtClean="0"/>
              <a:t>è</a:t>
            </a:r>
            <a:r>
              <a:rPr dirty="0" smtClean="0"/>
              <a:t> </a:t>
            </a:r>
            <a:r>
              <a:rPr dirty="0"/>
              <a:t>Temps :</a:t>
            </a:r>
            <a:r>
              <a:rPr b="0" dirty="0">
                <a:solidFill>
                  <a:srgbClr val="000000"/>
                </a:solidFill>
              </a:rPr>
              <a:t> </a:t>
            </a:r>
            <a:r>
              <a:rPr lang="fr-FR" sz="2400" b="1" dirty="0">
                <a:solidFill>
                  <a:schemeClr val="tx1"/>
                </a:solidFill>
              </a:rPr>
              <a:t>Travaux de groupe sur situation support évaluation E5 </a:t>
            </a:r>
            <a:r>
              <a:rPr lang="fr-FR" sz="2400" b="1" dirty="0" smtClean="0">
                <a:solidFill>
                  <a:schemeClr val="tx1"/>
                </a:solidFill>
              </a:rPr>
              <a:t>                                 </a:t>
            </a:r>
          </a:p>
          <a:p>
            <a:pPr lvl="1" indent="0">
              <a:lnSpc>
                <a:spcPct val="150000"/>
              </a:lnSpc>
              <a:defRPr sz="2400" b="1">
                <a:solidFill>
                  <a:srgbClr val="339999"/>
                </a:solidFill>
              </a:defRPr>
            </a:pPr>
            <a:r>
              <a:rPr lang="fr-FR" sz="2400" b="1" dirty="0">
                <a:solidFill>
                  <a:schemeClr val="tx1"/>
                </a:solidFill>
              </a:rPr>
              <a:t>	</a:t>
            </a:r>
            <a:r>
              <a:rPr lang="fr-FR" sz="2400" b="1" dirty="0" smtClean="0">
                <a:solidFill>
                  <a:schemeClr val="tx1"/>
                </a:solidFill>
              </a:rPr>
              <a:t>										</a:t>
            </a:r>
            <a:endParaRPr lang="fr-FR" dirty="0"/>
          </a:p>
          <a:p>
            <a:pPr lvl="1" indent="0">
              <a:lnSpc>
                <a:spcPct val="150000"/>
              </a:lnSpc>
              <a:defRPr sz="2400" b="1">
                <a:solidFill>
                  <a:srgbClr val="339999"/>
                </a:solidFill>
              </a:defRPr>
            </a:pPr>
            <a:r>
              <a:rPr dirty="0" smtClean="0"/>
              <a:t> </a:t>
            </a:r>
            <a:r>
              <a:rPr lang="fr-FR" dirty="0"/>
              <a:t>Pause                                                                                                                                            </a:t>
            </a:r>
            <a:endParaRPr lang="fr-FR" dirty="0" smtClean="0"/>
          </a:p>
          <a:p>
            <a:pPr lvl="1" indent="0">
              <a:lnSpc>
                <a:spcPct val="150000"/>
              </a:lnSpc>
              <a:defRPr sz="2400" b="1">
                <a:solidFill>
                  <a:srgbClr val="339999"/>
                </a:solidFill>
              </a:defRPr>
            </a:pPr>
            <a:r>
              <a:rPr lang="fr-FR" dirty="0" smtClean="0"/>
              <a:t>3</a:t>
            </a:r>
            <a:r>
              <a:rPr lang="fr-FR" baseline="30000" dirty="0" smtClean="0"/>
              <a:t>è</a:t>
            </a:r>
            <a:r>
              <a:rPr lang="fr-FR" dirty="0" smtClean="0"/>
              <a:t> </a:t>
            </a:r>
            <a:r>
              <a:rPr lang="fr-FR" dirty="0"/>
              <a:t>Temps </a:t>
            </a:r>
            <a:r>
              <a:rPr lang="fr-FR" sz="2800" dirty="0"/>
              <a:t> : </a:t>
            </a:r>
            <a:r>
              <a:rPr lang="fr-FR" sz="2400" b="1" dirty="0">
                <a:solidFill>
                  <a:schemeClr val="tx1"/>
                </a:solidFill>
              </a:rPr>
              <a:t>Elaboration d’une trame de cahier des charges pour concevoir des sujets E5</a:t>
            </a:r>
            <a:r>
              <a:rPr sz="2400" b="1" dirty="0">
                <a:solidFill>
                  <a:schemeClr val="tx1"/>
                </a:solidFill>
              </a:rPr>
              <a:t>  </a:t>
            </a:r>
            <a:endParaRPr lang="fr-FR" sz="2400" b="1" dirty="0" smtClean="0">
              <a:solidFill>
                <a:schemeClr val="tx1"/>
              </a:solidFill>
            </a:endParaRPr>
          </a:p>
          <a:p>
            <a:pPr lvl="1" indent="0">
              <a:lnSpc>
                <a:spcPct val="150000"/>
              </a:lnSpc>
              <a:defRPr sz="2400" b="1">
                <a:solidFill>
                  <a:srgbClr val="339999"/>
                </a:solidFill>
              </a:defRPr>
            </a:pPr>
            <a:r>
              <a:rPr lang="fr-FR" sz="2400" b="1" dirty="0">
                <a:solidFill>
                  <a:schemeClr val="tx1"/>
                </a:solidFill>
              </a:rPr>
              <a:t>	</a:t>
            </a:r>
            <a:r>
              <a:rPr lang="fr-FR" sz="2400" b="1" dirty="0" smtClean="0">
                <a:solidFill>
                  <a:schemeClr val="tx1"/>
                </a:solidFill>
              </a:rPr>
              <a:t>										</a:t>
            </a:r>
            <a:endParaRPr b="0" dirty="0">
              <a:solidFill>
                <a:schemeClr val="tx1"/>
              </a:solidFill>
            </a:endParaRPr>
          </a:p>
        </p:txBody>
      </p:sp>
      <p:sp>
        <p:nvSpPr>
          <p:cNvPr id="103" name="Rectangle 10"/>
          <p:cNvSpPr txBox="1"/>
          <p:nvPr/>
        </p:nvSpPr>
        <p:spPr>
          <a:xfrm>
            <a:off x="0" y="126560"/>
            <a:ext cx="12100561"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200" b="1" u="sng">
                <a:solidFill>
                  <a:srgbClr val="339999"/>
                </a:solidFill>
              </a:defRPr>
            </a:lvl1pPr>
          </a:lstStyle>
          <a:p>
            <a:r>
              <a:rPr dirty="0" err="1"/>
              <a:t>Déroulé</a:t>
            </a:r>
            <a:r>
              <a:rPr dirty="0"/>
              <a:t> de </a:t>
            </a:r>
            <a:r>
              <a:rPr dirty="0" err="1" smtClean="0"/>
              <a:t>l’atelier</a:t>
            </a:r>
            <a:endParaRP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txBox="1"/>
          <p:nvPr/>
        </p:nvSpPr>
        <p:spPr>
          <a:xfrm>
            <a:off x="343950" y="1418464"/>
            <a:ext cx="11014744" cy="2585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3200" b="1" u="sng">
                <a:solidFill>
                  <a:srgbClr val="339999"/>
                </a:solidFill>
              </a:defRPr>
            </a:lvl1pPr>
          </a:lstStyle>
          <a:p>
            <a:pPr algn="l"/>
            <a:endParaRPr lang="fr-FR" dirty="0"/>
          </a:p>
          <a:p>
            <a:pPr algn="l"/>
            <a:r>
              <a:rPr lang="fr-FR" sz="2600" u="none" dirty="0" smtClean="0">
                <a:solidFill>
                  <a:srgbClr val="000000"/>
                </a:solidFill>
              </a:rPr>
              <a:t>Préparer à </a:t>
            </a:r>
            <a:r>
              <a:rPr lang="fr-FR" sz="2600" u="none" dirty="0">
                <a:solidFill>
                  <a:srgbClr val="000000"/>
                </a:solidFill>
              </a:rPr>
              <a:t>l’épreuve E5 du bac pro </a:t>
            </a:r>
            <a:r>
              <a:rPr lang="fr-FR" sz="2600" u="none" dirty="0" smtClean="0">
                <a:solidFill>
                  <a:srgbClr val="000000"/>
                </a:solidFill>
              </a:rPr>
              <a:t>rénové.</a:t>
            </a:r>
            <a:endParaRPr lang="fr-FR" sz="2600" u="none" dirty="0">
              <a:solidFill>
                <a:srgbClr val="000000"/>
              </a:solidFill>
            </a:endParaRPr>
          </a:p>
          <a:p>
            <a:pPr algn="l"/>
            <a:endParaRPr lang="fr-FR" sz="2600" u="none" dirty="0">
              <a:solidFill>
                <a:srgbClr val="000000"/>
              </a:solidFill>
            </a:endParaRPr>
          </a:p>
          <a:p>
            <a:pPr marL="457200" indent="-457200" algn="l">
              <a:buFont typeface="Wingdings" panose="05000000000000000000" pitchFamily="2" charset="2"/>
              <a:buChar char="à"/>
            </a:pPr>
            <a:r>
              <a:rPr lang="fr-FR" sz="2600" u="none" dirty="0" smtClean="0">
                <a:solidFill>
                  <a:srgbClr val="000000"/>
                </a:solidFill>
                <a:sym typeface="Wingdings" panose="05000000000000000000" pitchFamily="2" charset="2"/>
              </a:rPr>
              <a:t>Concevoir des situations d’évaluation en vue de valider la capacité du bloc 5</a:t>
            </a:r>
          </a:p>
          <a:p>
            <a:pPr marL="457200" indent="-457200" algn="l">
              <a:buFont typeface="Wingdings" panose="05000000000000000000" pitchFamily="2" charset="2"/>
              <a:buChar char="à"/>
            </a:pPr>
            <a:r>
              <a:rPr lang="fr-FR" sz="2600" u="none" dirty="0" smtClean="0">
                <a:solidFill>
                  <a:srgbClr val="000000"/>
                </a:solidFill>
                <a:sym typeface="Wingdings" panose="05000000000000000000" pitchFamily="2" charset="2"/>
              </a:rPr>
              <a:t>Définir un cahier des charges pour la conception de </a:t>
            </a:r>
            <a:r>
              <a:rPr lang="fr-FR" sz="2600" u="none" dirty="0" smtClean="0">
                <a:solidFill>
                  <a:srgbClr val="000000"/>
                </a:solidFill>
                <a:sym typeface="Wingdings" panose="05000000000000000000" pitchFamily="2" charset="2"/>
              </a:rPr>
              <a:t>sujets </a:t>
            </a:r>
            <a:r>
              <a:rPr lang="fr-FR" sz="2600" u="none" dirty="0" smtClean="0">
                <a:solidFill>
                  <a:srgbClr val="000000"/>
                </a:solidFill>
                <a:sym typeface="Wingdings" panose="05000000000000000000" pitchFamily="2" charset="2"/>
              </a:rPr>
              <a:t>pour l’épreuve E5</a:t>
            </a:r>
          </a:p>
          <a:p>
            <a:pPr marL="457200" indent="-457200" algn="l">
              <a:buFont typeface="Wingdings" panose="05000000000000000000" pitchFamily="2" charset="2"/>
              <a:buChar char="à"/>
            </a:pPr>
            <a:endParaRPr lang="fr-FR" sz="2600" u="none" dirty="0" smtClean="0">
              <a:solidFill>
                <a:srgbClr val="000000"/>
              </a:solidFill>
            </a:endParaRPr>
          </a:p>
        </p:txBody>
      </p:sp>
      <p:sp>
        <p:nvSpPr>
          <p:cNvPr id="3" name="ZoneTexte 2"/>
          <p:cNvSpPr txBox="1"/>
          <p:nvPr/>
        </p:nvSpPr>
        <p:spPr>
          <a:xfrm>
            <a:off x="184558" y="260059"/>
            <a:ext cx="11694253" cy="923328"/>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600" b="1" dirty="0" smtClean="0"/>
              <a:t>1/ L’objectif </a:t>
            </a:r>
            <a:r>
              <a:rPr lang="fr-FR" sz="3600" b="1" dirty="0"/>
              <a:t>de </a:t>
            </a:r>
            <a:r>
              <a:rPr lang="fr-FR" sz="3600" b="1" dirty="0" smtClean="0"/>
              <a:t>cet </a:t>
            </a:r>
            <a:r>
              <a:rPr lang="fr-FR" sz="3600" b="1" dirty="0"/>
              <a:t>atelier </a:t>
            </a:r>
          </a:p>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Rectangle 3"/>
          <p:cNvSpPr/>
          <p:nvPr/>
        </p:nvSpPr>
        <p:spPr>
          <a:xfrm>
            <a:off x="243282" y="4108238"/>
            <a:ext cx="11392248" cy="1569660"/>
          </a:xfrm>
          <a:prstGeom prst="rect">
            <a:avLst/>
          </a:prstGeom>
        </p:spPr>
        <p:txBody>
          <a:bodyPr wrap="square">
            <a:spAutoFit/>
          </a:bodyPr>
          <a:lstStyle/>
          <a:p>
            <a:r>
              <a:rPr lang="fr-FR" sz="2400" dirty="0" smtClean="0">
                <a:latin typeface="Calibri" panose="020F0502020204030204" pitchFamily="34" charset="0"/>
                <a:ea typeface="Calibri" panose="020F0502020204030204" pitchFamily="34" charset="0"/>
              </a:rPr>
              <a:t>Livrables </a:t>
            </a:r>
            <a:r>
              <a:rPr lang="fr-FR" sz="2400" dirty="0">
                <a:latin typeface="Calibri" panose="020F0502020204030204" pitchFamily="34" charset="0"/>
                <a:ea typeface="Calibri" panose="020F0502020204030204" pitchFamily="34" charset="0"/>
              </a:rPr>
              <a:t>à la fin de l’atelier </a:t>
            </a:r>
            <a:r>
              <a:rPr lang="fr-FR" sz="2400" dirty="0" smtClean="0">
                <a:latin typeface="Calibri" panose="020F0502020204030204" pitchFamily="34" charset="0"/>
                <a:ea typeface="Calibri" panose="020F0502020204030204" pitchFamily="34" charset="0"/>
              </a:rPr>
              <a:t>:</a:t>
            </a:r>
          </a:p>
          <a:p>
            <a:pPr marL="342900" indent="-342900">
              <a:buFont typeface="Arial" panose="020B0604020202020204" pitchFamily="34" charset="0"/>
              <a:buChar char="•"/>
            </a:pPr>
            <a:r>
              <a:rPr lang="fr-FR" sz="2400" dirty="0" smtClean="0">
                <a:latin typeface="Calibri" panose="020F0502020204030204" pitchFamily="34" charset="0"/>
                <a:ea typeface="Calibri" panose="020F0502020204030204" pitchFamily="34" charset="0"/>
              </a:rPr>
              <a:t>une </a:t>
            </a:r>
            <a:r>
              <a:rPr lang="fr-FR" sz="2400" dirty="0">
                <a:latin typeface="Calibri" panose="020F0502020204030204" pitchFamily="34" charset="0"/>
                <a:ea typeface="Calibri" panose="020F0502020204030204" pitchFamily="34" charset="0"/>
              </a:rPr>
              <a:t>grille de </a:t>
            </a:r>
            <a:r>
              <a:rPr lang="fr-FR" sz="2400" dirty="0" smtClean="0">
                <a:latin typeface="Calibri" panose="020F0502020204030204" pitchFamily="34" charset="0"/>
                <a:ea typeface="Calibri" panose="020F0502020204030204" pitchFamily="34" charset="0"/>
              </a:rPr>
              <a:t>diagnostic de situation d’évaluation E5,</a:t>
            </a:r>
          </a:p>
          <a:p>
            <a:pPr marL="342900" indent="-342900">
              <a:buFont typeface="Arial" panose="020B0604020202020204" pitchFamily="34" charset="0"/>
              <a:buChar char="•"/>
            </a:pPr>
            <a:r>
              <a:rPr lang="fr-FR" sz="2400" dirty="0" smtClean="0">
                <a:latin typeface="Calibri" panose="020F0502020204030204" pitchFamily="34" charset="0"/>
                <a:ea typeface="Calibri" panose="020F0502020204030204" pitchFamily="34" charset="0"/>
              </a:rPr>
              <a:t>une </a:t>
            </a:r>
            <a:r>
              <a:rPr lang="fr-FR" sz="2400" dirty="0">
                <a:latin typeface="Calibri" panose="020F0502020204030204" pitchFamily="34" charset="0"/>
                <a:ea typeface="Calibri" panose="020F0502020204030204" pitchFamily="34" charset="0"/>
              </a:rPr>
              <a:t>trame de cahier des charges de conception de sujets, </a:t>
            </a:r>
            <a:endParaRPr lang="fr-FR" sz="2400" dirty="0" smtClean="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fr-FR" sz="2400" dirty="0" smtClean="0">
                <a:latin typeface="Calibri" panose="020F0502020204030204" pitchFamily="34" charset="0"/>
                <a:ea typeface="Calibri" panose="020F0502020204030204" pitchFamily="34" charset="0"/>
              </a:rPr>
              <a:t>des </a:t>
            </a:r>
            <a:r>
              <a:rPr lang="fr-FR" sz="2400" dirty="0">
                <a:latin typeface="Calibri" panose="020F0502020204030204" pitchFamily="34" charset="0"/>
                <a:ea typeface="Calibri" panose="020F0502020204030204" pitchFamily="34" charset="0"/>
              </a:rPr>
              <a:t>exemples de situations pertinentes. </a:t>
            </a:r>
            <a:endParaRPr lang="fr-FR" sz="2400" dirty="0"/>
          </a:p>
        </p:txBody>
      </p:sp>
    </p:spTree>
    <p:extLst>
      <p:ext uri="{BB962C8B-B14F-4D97-AF65-F5344CB8AC3E}">
        <p14:creationId xmlns:p14="http://schemas.microsoft.com/office/powerpoint/2010/main" val="57053305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081" y="43611"/>
            <a:ext cx="10515600" cy="1082282"/>
          </a:xfrm>
        </p:spPr>
        <p:txBody>
          <a:bodyPr>
            <a:normAutofit/>
          </a:bodyPr>
          <a:lstStyle/>
          <a:p>
            <a:r>
              <a:rPr lang="fr-FR" sz="3200" b="1" u="sng" dirty="0">
                <a:solidFill>
                  <a:srgbClr val="339999"/>
                </a:solidFill>
                <a:latin typeface="+mj-lt"/>
                <a:ea typeface="+mj-ea"/>
                <a:cs typeface="+mj-cs"/>
                <a:sym typeface="Calibri"/>
              </a:rPr>
              <a:t>Epreuve E 5 du Bac pro Agroéquipement</a:t>
            </a:r>
            <a:br>
              <a:rPr lang="fr-FR" sz="3200" b="1" u="sng" dirty="0">
                <a:solidFill>
                  <a:srgbClr val="339999"/>
                </a:solidFill>
                <a:latin typeface="+mj-lt"/>
                <a:ea typeface="+mj-ea"/>
                <a:cs typeface="+mj-cs"/>
                <a:sym typeface="Calibri"/>
              </a:rPr>
            </a:br>
            <a:r>
              <a:rPr lang="fr-FR" sz="3200" b="1" u="sng" dirty="0" err="1" smtClean="0">
                <a:solidFill>
                  <a:srgbClr val="339999"/>
                </a:solidFill>
                <a:latin typeface="+mj-lt"/>
                <a:ea typeface="+mj-ea"/>
                <a:cs typeface="+mj-cs"/>
                <a:sym typeface="Calibri"/>
              </a:rPr>
              <a:t>Agroéquipement</a:t>
            </a:r>
            <a:r>
              <a:rPr lang="fr-FR" sz="3200" b="1" u="sng" dirty="0" smtClean="0">
                <a:solidFill>
                  <a:srgbClr val="339999"/>
                </a:solidFill>
                <a:latin typeface="+mj-lt"/>
                <a:ea typeface="+mj-ea"/>
                <a:cs typeface="+mj-cs"/>
                <a:sym typeface="Calibri"/>
              </a:rPr>
              <a:t> </a:t>
            </a:r>
            <a:r>
              <a:rPr lang="fr-FR" sz="3200" b="1" u="sng" dirty="0">
                <a:solidFill>
                  <a:srgbClr val="339999"/>
                </a:solidFill>
                <a:latin typeface="+mj-lt"/>
                <a:ea typeface="+mj-ea"/>
                <a:cs typeface="+mj-cs"/>
                <a:sym typeface="Calibri"/>
              </a:rPr>
              <a:t>et transitions</a:t>
            </a:r>
          </a:p>
        </p:txBody>
      </p:sp>
      <p:sp>
        <p:nvSpPr>
          <p:cNvPr id="3" name="Espace réservé du texte 2"/>
          <p:cNvSpPr>
            <a:spLocks noGrp="1"/>
          </p:cNvSpPr>
          <p:nvPr>
            <p:ph type="body" idx="1"/>
          </p:nvPr>
        </p:nvSpPr>
        <p:spPr>
          <a:xfrm>
            <a:off x="260060" y="1117606"/>
            <a:ext cx="11443281" cy="4700501"/>
          </a:xfrm>
        </p:spPr>
        <p:txBody>
          <a:bodyPr>
            <a:normAutofit fontScale="92500" lnSpcReduction="10000"/>
          </a:bodyPr>
          <a:lstStyle/>
          <a:p>
            <a:pPr marL="0" indent="0" algn="ctr">
              <a:buNone/>
            </a:pPr>
            <a:r>
              <a:rPr lang="fr-FR" b="1" dirty="0" smtClean="0"/>
              <a:t>Eléments de contexte (cf. référentiel d’activités)</a:t>
            </a:r>
          </a:p>
          <a:p>
            <a:pPr marL="0" indent="0">
              <a:buNone/>
            </a:pPr>
            <a:r>
              <a:rPr lang="fr-FR" u="sng" dirty="0"/>
              <a:t>Transition agro-écologique </a:t>
            </a:r>
            <a:endParaRPr lang="fr-FR" u="sng" dirty="0" smtClean="0"/>
          </a:p>
          <a:p>
            <a:pPr marL="0" indent="0">
              <a:buNone/>
            </a:pPr>
            <a:r>
              <a:rPr lang="fr-FR" dirty="0" smtClean="0"/>
              <a:t>En </a:t>
            </a:r>
            <a:r>
              <a:rPr lang="fr-FR" dirty="0"/>
              <a:t>fonction des systèmes de production des </a:t>
            </a:r>
            <a:r>
              <a:rPr lang="fr-FR" dirty="0" smtClean="0"/>
              <a:t>agriculteurs, de la prise </a:t>
            </a:r>
            <a:r>
              <a:rPr lang="fr-FR" dirty="0"/>
              <a:t>en compte des enjeux liés à l’</a:t>
            </a:r>
            <a:r>
              <a:rPr lang="fr-FR" dirty="0" err="1"/>
              <a:t>agro-écologie</a:t>
            </a:r>
            <a:r>
              <a:rPr lang="fr-FR" dirty="0"/>
              <a:t>, </a:t>
            </a:r>
            <a:endParaRPr lang="fr-FR" dirty="0" smtClean="0"/>
          </a:p>
          <a:p>
            <a:pPr marL="0" indent="0">
              <a:buNone/>
            </a:pPr>
            <a:r>
              <a:rPr lang="fr-FR" dirty="0" smtClean="0">
                <a:sym typeface="Wingdings" panose="05000000000000000000" pitchFamily="2" charset="2"/>
              </a:rPr>
              <a:t></a:t>
            </a:r>
            <a:r>
              <a:rPr lang="fr-FR" dirty="0" smtClean="0"/>
              <a:t> </a:t>
            </a:r>
            <a:r>
              <a:rPr lang="fr-FR" dirty="0"/>
              <a:t>pratiques culturales ou d’élevage – avec les machines et équipements qu’elles mobilisent – qui s’inscrivent dans une durabilité plus ou moins forte : </a:t>
            </a:r>
            <a:endParaRPr lang="fr-FR" dirty="0" smtClean="0"/>
          </a:p>
          <a:p>
            <a:r>
              <a:rPr lang="fr-FR" b="1" dirty="0" smtClean="0"/>
              <a:t>Réduction</a:t>
            </a:r>
            <a:r>
              <a:rPr lang="fr-FR" dirty="0" smtClean="0"/>
              <a:t> </a:t>
            </a:r>
            <a:r>
              <a:rPr lang="fr-FR" dirty="0"/>
              <a:t>de la consommation des </a:t>
            </a:r>
            <a:r>
              <a:rPr lang="fr-FR" dirty="0" smtClean="0"/>
              <a:t>intrants, pour une préservation des ressources naturelles communes,</a:t>
            </a:r>
          </a:p>
          <a:p>
            <a:r>
              <a:rPr lang="fr-FR" b="1" dirty="0" smtClean="0"/>
              <a:t>Substitution</a:t>
            </a:r>
            <a:r>
              <a:rPr lang="fr-FR" dirty="0" smtClean="0"/>
              <a:t> de certaines pratiques </a:t>
            </a:r>
            <a:r>
              <a:rPr lang="fr-FR" dirty="0"/>
              <a:t>par d’autres ayant un impact environnemental </a:t>
            </a:r>
            <a:r>
              <a:rPr lang="fr-FR" dirty="0" smtClean="0"/>
              <a:t>moindre, </a:t>
            </a:r>
          </a:p>
          <a:p>
            <a:r>
              <a:rPr lang="fr-FR" b="1" dirty="0" err="1"/>
              <a:t>R</a:t>
            </a:r>
            <a:r>
              <a:rPr lang="fr-FR" b="1" dirty="0" err="1" smtClean="0"/>
              <a:t>econception</a:t>
            </a:r>
            <a:r>
              <a:rPr lang="fr-FR" dirty="0" smtClean="0"/>
              <a:t> </a:t>
            </a:r>
            <a:r>
              <a:rPr lang="fr-FR" dirty="0"/>
              <a:t>du système de production qui s’appuie sur un environnement vivant et sur les processus </a:t>
            </a:r>
            <a:r>
              <a:rPr lang="fr-FR" dirty="0" smtClean="0"/>
              <a:t>écologiques. </a:t>
            </a:r>
            <a:endParaRPr lang="fr-FR" dirty="0"/>
          </a:p>
        </p:txBody>
      </p:sp>
      <p:sp>
        <p:nvSpPr>
          <p:cNvPr id="4" name="ZoneTexte 3"/>
          <p:cNvSpPr txBox="1"/>
          <p:nvPr/>
        </p:nvSpPr>
        <p:spPr>
          <a:xfrm>
            <a:off x="1711355" y="5990842"/>
            <a:ext cx="9479559" cy="646329"/>
          </a:xfrm>
          <a:prstGeom prst="rect">
            <a:avLst/>
          </a:prstGeom>
          <a:solidFill>
            <a:srgbClr val="66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smtClean="0">
                <a:ln>
                  <a:noFill/>
                </a:ln>
                <a:solidFill>
                  <a:srgbClr val="000000"/>
                </a:solidFill>
                <a:effectLst/>
                <a:uFillTx/>
                <a:latin typeface="+mj-lt"/>
                <a:ea typeface="+mj-ea"/>
                <a:cs typeface="+mj-cs"/>
                <a:sym typeface="Calibri"/>
              </a:rPr>
              <a:t>Modèle </a:t>
            </a:r>
            <a:r>
              <a:rPr kumimoji="0" lang="fr-FR" sz="3600" b="1" i="0" u="none" strike="noStrike" cap="none" spc="0" normalizeH="0" baseline="0" dirty="0" smtClean="0">
                <a:ln>
                  <a:noFill/>
                </a:ln>
                <a:solidFill>
                  <a:srgbClr val="000000"/>
                </a:solidFill>
                <a:effectLst/>
                <a:uFillTx/>
                <a:latin typeface="+mj-lt"/>
                <a:ea typeface="+mj-ea"/>
                <a:cs typeface="+mj-cs"/>
                <a:sym typeface="Calibri"/>
              </a:rPr>
              <a:t>E</a:t>
            </a:r>
            <a:r>
              <a:rPr kumimoji="0" lang="fr-FR" sz="3600" b="0" i="0" u="none" strike="noStrike" cap="none" spc="0" normalizeH="0" baseline="0" dirty="0" smtClean="0">
                <a:ln>
                  <a:noFill/>
                </a:ln>
                <a:solidFill>
                  <a:srgbClr val="000000"/>
                </a:solidFill>
                <a:effectLst/>
                <a:uFillTx/>
                <a:latin typeface="+mj-lt"/>
                <a:ea typeface="+mj-ea"/>
                <a:cs typeface="+mj-cs"/>
                <a:sym typeface="Calibri"/>
              </a:rPr>
              <a:t>fficience </a:t>
            </a:r>
            <a:r>
              <a:rPr kumimoji="0" lang="fr-FR" sz="3600" b="1" i="0" u="none" strike="noStrike" cap="none" spc="0" normalizeH="0" baseline="0" dirty="0" smtClean="0">
                <a:ln>
                  <a:noFill/>
                </a:ln>
                <a:solidFill>
                  <a:srgbClr val="000000"/>
                </a:solidFill>
                <a:effectLst/>
                <a:uFillTx/>
                <a:latin typeface="+mj-lt"/>
                <a:ea typeface="+mj-ea"/>
                <a:cs typeface="+mj-cs"/>
                <a:sym typeface="Calibri"/>
              </a:rPr>
              <a:t>S</a:t>
            </a:r>
            <a:r>
              <a:rPr kumimoji="0" lang="fr-FR" sz="3600" b="0" i="0" u="none" strike="noStrike" cap="none" spc="0" normalizeH="0" baseline="0" dirty="0" smtClean="0">
                <a:ln>
                  <a:noFill/>
                </a:ln>
                <a:solidFill>
                  <a:srgbClr val="000000"/>
                </a:solidFill>
                <a:effectLst/>
                <a:uFillTx/>
                <a:latin typeface="+mj-lt"/>
                <a:ea typeface="+mj-ea"/>
                <a:cs typeface="+mj-cs"/>
                <a:sym typeface="Calibri"/>
              </a:rPr>
              <a:t>ubstitution  </a:t>
            </a:r>
            <a:r>
              <a:rPr kumimoji="0" lang="fr-FR" sz="3600" b="1" i="0" u="none" strike="noStrike" cap="none" spc="0" normalizeH="0" baseline="0" dirty="0" err="1" smtClean="0">
                <a:ln>
                  <a:noFill/>
                </a:ln>
                <a:solidFill>
                  <a:srgbClr val="000000"/>
                </a:solidFill>
                <a:effectLst/>
                <a:uFillTx/>
                <a:latin typeface="+mj-lt"/>
                <a:ea typeface="+mj-ea"/>
                <a:cs typeface="+mj-cs"/>
                <a:sym typeface="Calibri"/>
              </a:rPr>
              <a:t>R</a:t>
            </a:r>
            <a:r>
              <a:rPr kumimoji="0" lang="fr-FR" sz="3600" b="0" i="0" u="none" strike="noStrike" cap="none" spc="0" normalizeH="0" baseline="0" dirty="0" err="1" smtClean="0">
                <a:ln>
                  <a:noFill/>
                </a:ln>
                <a:solidFill>
                  <a:srgbClr val="000000"/>
                </a:solidFill>
                <a:effectLst/>
                <a:uFillTx/>
                <a:latin typeface="+mj-lt"/>
                <a:ea typeface="+mj-ea"/>
                <a:cs typeface="+mj-cs"/>
                <a:sym typeface="Calibri"/>
              </a:rPr>
              <a:t>econception</a:t>
            </a:r>
            <a:r>
              <a:rPr kumimoji="0" lang="fr-FR" sz="3600" b="0" i="0" u="none" strike="noStrike" cap="none" spc="0" normalizeH="0" baseline="0" dirty="0" smtClean="0">
                <a:ln>
                  <a:noFill/>
                </a:ln>
                <a:solidFill>
                  <a:srgbClr val="000000"/>
                </a:solidFill>
                <a:effectLst/>
                <a:uFillTx/>
                <a:latin typeface="+mj-lt"/>
                <a:ea typeface="+mj-ea"/>
                <a:cs typeface="+mj-cs"/>
                <a:sym typeface="Calibri"/>
              </a:rPr>
              <a:t> </a:t>
            </a:r>
            <a:endParaRPr kumimoji="0" lang="fr-FR" sz="3600" b="0" i="0" u="none" strike="noStrike" cap="none" spc="0" normalizeH="0" baseline="0" dirty="0">
              <a:ln>
                <a:noFill/>
              </a:ln>
              <a:solidFill>
                <a:srgbClr val="000000"/>
              </a:solidFill>
              <a:effectLst/>
              <a:uFillTx/>
              <a:latin typeface="+mj-lt"/>
              <a:ea typeface="+mj-ea"/>
              <a:cs typeface="+mj-cs"/>
              <a:sym typeface="Calibri"/>
            </a:endParaRPr>
          </a:p>
        </p:txBody>
      </p:sp>
      <p:sp>
        <p:nvSpPr>
          <p:cNvPr id="5" name="Flèche à angle droit 4"/>
          <p:cNvSpPr/>
          <p:nvPr/>
        </p:nvSpPr>
        <p:spPr>
          <a:xfrm rot="5400000">
            <a:off x="780178" y="5940509"/>
            <a:ext cx="570450" cy="535793"/>
          </a:xfrm>
          <a:prstGeom prst="bentUpArrow">
            <a:avLst/>
          </a:prstGeom>
          <a:solidFill>
            <a:srgbClr val="66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0384882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262684" y="1543576"/>
            <a:ext cx="9296333" cy="5164630"/>
          </a:xfrm>
          <a:prstGeom prst="rect">
            <a:avLst/>
          </a:prstGeom>
        </p:spPr>
      </p:pic>
      <p:sp>
        <p:nvSpPr>
          <p:cNvPr id="6" name="ZoneTexte 5"/>
          <p:cNvSpPr txBox="1"/>
          <p:nvPr/>
        </p:nvSpPr>
        <p:spPr>
          <a:xfrm>
            <a:off x="302004" y="243281"/>
            <a:ext cx="11702642"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smtClean="0">
                <a:ln>
                  <a:noFill/>
                </a:ln>
                <a:solidFill>
                  <a:srgbClr val="000000"/>
                </a:solidFill>
                <a:effectLst/>
                <a:uFillTx/>
                <a:latin typeface="+mj-lt"/>
                <a:ea typeface="+mj-ea"/>
                <a:cs typeface="+mj-cs"/>
                <a:sym typeface="Calibri"/>
              </a:rPr>
              <a:t>Proposition</a:t>
            </a:r>
            <a:r>
              <a:rPr kumimoji="0" lang="fr-FR" sz="2000" b="1" i="0" u="none" strike="noStrike" cap="none" spc="0" normalizeH="0" dirty="0" smtClean="0">
                <a:ln>
                  <a:noFill/>
                </a:ln>
                <a:solidFill>
                  <a:srgbClr val="000000"/>
                </a:solidFill>
                <a:effectLst/>
                <a:uFillTx/>
                <a:latin typeface="+mj-lt"/>
                <a:ea typeface="+mj-ea"/>
                <a:cs typeface="+mj-cs"/>
                <a:sym typeface="Calibri"/>
              </a:rPr>
              <a:t> de </a:t>
            </a:r>
            <a:r>
              <a:rPr kumimoji="0" lang="fr-FR" sz="2000" b="1" i="0" u="none" strike="noStrike" cap="none" spc="0" normalizeH="0" dirty="0" err="1" smtClean="0">
                <a:ln>
                  <a:noFill/>
                </a:ln>
                <a:solidFill>
                  <a:srgbClr val="000000"/>
                </a:solidFill>
                <a:effectLst/>
                <a:uFillTx/>
                <a:latin typeface="+mj-lt"/>
                <a:ea typeface="+mj-ea"/>
                <a:cs typeface="+mj-cs"/>
                <a:sym typeface="Calibri"/>
              </a:rPr>
              <a:t>Reso’Them</a:t>
            </a:r>
            <a:r>
              <a:rPr kumimoji="0" lang="fr-FR" sz="2000" b="1" i="0" u="none" strike="noStrike" cap="none" spc="0" normalizeH="0" dirty="0" smtClean="0">
                <a:ln>
                  <a:noFill/>
                </a:ln>
                <a:solidFill>
                  <a:srgbClr val="000000"/>
                </a:solidFill>
                <a:effectLst/>
                <a:uFillTx/>
                <a:latin typeface="+mj-lt"/>
                <a:ea typeface="+mj-ea"/>
                <a:cs typeface="+mj-cs"/>
                <a:sym typeface="Calibri"/>
              </a:rPr>
              <a:t> pour traduire la grille ESR dans le domaine de l’</a:t>
            </a:r>
            <a:r>
              <a:rPr kumimoji="0" lang="fr-FR" sz="2000" b="1" i="0" u="none" strike="noStrike" cap="none" spc="0" normalizeH="0" dirty="0" err="1" smtClean="0">
                <a:ln>
                  <a:noFill/>
                </a:ln>
                <a:solidFill>
                  <a:srgbClr val="000000"/>
                </a:solidFill>
                <a:effectLst/>
                <a:uFillTx/>
                <a:latin typeface="+mj-lt"/>
                <a:ea typeface="+mj-ea"/>
                <a:cs typeface="+mj-cs"/>
                <a:sym typeface="Calibri"/>
              </a:rPr>
              <a:t>agro-équipement</a:t>
            </a:r>
            <a:endParaRPr kumimoji="0" lang="fr-FR" sz="2000" b="1" i="0" u="none" strike="noStrike" cap="none" spc="0" normalizeH="0" dirty="0" smtClean="0">
              <a:ln>
                <a:noFill/>
              </a:ln>
              <a:solidFill>
                <a:srgbClr val="000000"/>
              </a:solidFill>
              <a:effectLst/>
              <a:uFillTx/>
              <a:latin typeface="+mj-lt"/>
              <a:ea typeface="+mj-ea"/>
              <a:cs typeface="+mj-cs"/>
              <a:sym typeface="Calibri"/>
            </a:endParaRPr>
          </a:p>
          <a:p>
            <a:r>
              <a:rPr lang="fr-FR" sz="1600" dirty="0"/>
              <a:t>Philippe </a:t>
            </a:r>
            <a:r>
              <a:rPr lang="fr-FR" sz="1600" dirty="0" err="1"/>
              <a:t>Cousinié</a:t>
            </a:r>
            <a:r>
              <a:rPr lang="fr-FR" sz="1600" dirty="0"/>
              <a:t> pour le collectif </a:t>
            </a:r>
            <a:r>
              <a:rPr lang="fr-FR" sz="1600" dirty="0" err="1" smtClean="0"/>
              <a:t>Réso’them</a:t>
            </a:r>
            <a:r>
              <a:rPr lang="fr-FR" sz="1600" dirty="0" smtClean="0"/>
              <a:t>, 2022, Mémento </a:t>
            </a:r>
            <a:r>
              <a:rPr lang="fr-FR" sz="1600" dirty="0"/>
              <a:t>de </a:t>
            </a:r>
            <a:r>
              <a:rPr lang="fr-FR" sz="1600" dirty="0" err="1"/>
              <a:t>reconception</a:t>
            </a:r>
            <a:r>
              <a:rPr lang="fr-FR" sz="1600" dirty="0"/>
              <a:t> pour mettre en œuvre l’agroécologie et les transitions dans l’enseignement </a:t>
            </a:r>
            <a:r>
              <a:rPr lang="fr-FR" sz="1600" dirty="0" smtClean="0"/>
              <a:t>agricole</a:t>
            </a:r>
          </a:p>
          <a:p>
            <a:r>
              <a:rPr lang="fr-FR" sz="1600" dirty="0">
                <a:hlinkClick r:id="rId3"/>
              </a:rPr>
              <a:t>https://</a:t>
            </a:r>
            <a:r>
              <a:rPr lang="fr-FR" sz="1600" dirty="0" smtClean="0">
                <a:hlinkClick r:id="rId3"/>
              </a:rPr>
              <a:t>adt.educagri.fr/actualites/memento-de-reconception-pour-mettre-en-oeuvre-lagroecologie-et-les-transitions-dans-lenseignement-agricole</a:t>
            </a:r>
            <a:r>
              <a:rPr lang="fr-FR" sz="1600" dirty="0" smtClean="0"/>
              <a:t> </a:t>
            </a:r>
            <a:endParaRPr kumimoji="0" lang="fr-FR" sz="1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07876915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8810" y="230901"/>
            <a:ext cx="10515600" cy="1325563"/>
          </a:xfrm>
        </p:spPr>
        <p:txBody>
          <a:bodyPr/>
          <a:lstStyle/>
          <a:p>
            <a:r>
              <a:rPr lang="fr-FR" dirty="0" smtClean="0"/>
              <a:t>Bloc 5 du Bac Pro Agroéquipement </a:t>
            </a:r>
            <a:endParaRPr lang="fr-FR" dirty="0"/>
          </a:p>
        </p:txBody>
      </p:sp>
      <p:pic>
        <p:nvPicPr>
          <p:cNvPr id="4" name="Image 3"/>
          <p:cNvPicPr>
            <a:picLocks noChangeAspect="1"/>
          </p:cNvPicPr>
          <p:nvPr/>
        </p:nvPicPr>
        <p:blipFill>
          <a:blip r:embed="rId2"/>
          <a:stretch>
            <a:fillRect/>
          </a:stretch>
        </p:blipFill>
        <p:spPr>
          <a:xfrm>
            <a:off x="1753300" y="1443519"/>
            <a:ext cx="7679422" cy="5058335"/>
          </a:xfrm>
          <a:prstGeom prst="rect">
            <a:avLst/>
          </a:prstGeom>
        </p:spPr>
      </p:pic>
    </p:spTree>
    <p:extLst>
      <p:ext uri="{BB962C8B-B14F-4D97-AF65-F5344CB8AC3E}">
        <p14:creationId xmlns:p14="http://schemas.microsoft.com/office/powerpoint/2010/main" val="258050321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33047" y="0"/>
            <a:ext cx="7649643" cy="2753109"/>
          </a:xfrm>
          <a:prstGeom prst="rect">
            <a:avLst/>
          </a:prstGeom>
        </p:spPr>
      </p:pic>
      <p:pic>
        <p:nvPicPr>
          <p:cNvPr id="5" name="Image 4"/>
          <p:cNvPicPr>
            <a:picLocks noChangeAspect="1"/>
          </p:cNvPicPr>
          <p:nvPr/>
        </p:nvPicPr>
        <p:blipFill>
          <a:blip r:embed="rId3"/>
          <a:stretch>
            <a:fillRect/>
          </a:stretch>
        </p:blipFill>
        <p:spPr>
          <a:xfrm>
            <a:off x="1923322" y="2857584"/>
            <a:ext cx="7925906" cy="3810532"/>
          </a:xfrm>
          <a:prstGeom prst="rect">
            <a:avLst/>
          </a:prstGeom>
        </p:spPr>
      </p:pic>
    </p:spTree>
    <p:extLst>
      <p:ext uri="{BB962C8B-B14F-4D97-AF65-F5344CB8AC3E}">
        <p14:creationId xmlns:p14="http://schemas.microsoft.com/office/powerpoint/2010/main" val="257882936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Espace réservé du numéro de diapositive 3"/>
          <p:cNvSpPr txBox="1">
            <a:spLocks noGrp="1"/>
          </p:cNvSpPr>
          <p:nvPr>
            <p:ph type="sldNum" sz="quarter" idx="4294967295"/>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4" name="ZoneTexte 3"/>
          <p:cNvSpPr txBox="1"/>
          <p:nvPr/>
        </p:nvSpPr>
        <p:spPr>
          <a:xfrm>
            <a:off x="427838" y="1392572"/>
            <a:ext cx="11241247" cy="38164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dirty="0"/>
              <a:t>Une capacité exprime le potentiel d’un individu en termes de combinatoire de connaissances, savoir-faire et </a:t>
            </a:r>
            <a:r>
              <a:rPr lang="fr-FR" sz="2800" dirty="0" smtClean="0"/>
              <a:t>comportements.</a:t>
            </a:r>
          </a:p>
          <a:p>
            <a:endParaRPr lang="fr-FR" sz="2800" dirty="0"/>
          </a:p>
          <a:p>
            <a:r>
              <a:rPr lang="fr-FR" sz="2800" dirty="0" smtClean="0"/>
              <a:t>Les </a:t>
            </a:r>
            <a:r>
              <a:rPr lang="fr-FR" sz="2800" dirty="0"/>
              <a:t>capacités évaluées sont les précurseurs des compétences-clefs du métier (cf. référentiel de certification ou de compétences) : un apprenant ayant acquis les capacités visées d’un diplôme deviendra compétent en situation avec de l’expérience</a:t>
            </a:r>
            <a:r>
              <a:rPr lang="fr-FR" sz="2800" dirty="0" smtClean="0"/>
              <a:t>.</a:t>
            </a:r>
          </a:p>
          <a:p>
            <a:endParaRPr kumimoji="0" lang="fr-FR" sz="2800" b="0" i="0" u="none" strike="noStrike" cap="none" spc="0" normalizeH="0" baseline="0" dirty="0">
              <a:ln>
                <a:noFill/>
              </a:ln>
              <a:solidFill>
                <a:srgbClr val="000000"/>
              </a:solidFill>
              <a:effectLst/>
              <a:uFillTx/>
              <a:sym typeface="Calibri"/>
            </a:endParaRPr>
          </a:p>
          <a:p>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5" name="ZoneTexte 4"/>
          <p:cNvSpPr txBox="1"/>
          <p:nvPr/>
        </p:nvSpPr>
        <p:spPr>
          <a:xfrm>
            <a:off x="796954" y="5208999"/>
            <a:ext cx="932855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dirty="0">
                <a:hlinkClick r:id="rId2"/>
              </a:rPr>
              <a:t>https://</a:t>
            </a:r>
            <a:r>
              <a:rPr lang="fr-FR" dirty="0" smtClean="0">
                <a:hlinkClick r:id="rId2"/>
              </a:rPr>
              <a:t>chlorofil.fr/systeme-educatif-agricole/emplois/formation-continue/cap-eval</a:t>
            </a:r>
            <a:endParaRPr lang="fr-FR" dirty="0" smtClean="0"/>
          </a:p>
          <a:p>
            <a:r>
              <a:rPr lang="fr-FR" dirty="0" smtClean="0"/>
              <a:t> </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6" name="ZoneTexte 5"/>
          <p:cNvSpPr txBox="1"/>
          <p:nvPr/>
        </p:nvSpPr>
        <p:spPr>
          <a:xfrm>
            <a:off x="129161" y="118668"/>
            <a:ext cx="11694253" cy="923328"/>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600" b="1" dirty="0" smtClean="0">
                <a:solidFill>
                  <a:schemeClr val="tx1"/>
                </a:solidFill>
              </a:rPr>
              <a:t>2/ Rappels </a:t>
            </a:r>
            <a:r>
              <a:rPr lang="fr-FR" sz="3600" b="1" dirty="0">
                <a:solidFill>
                  <a:schemeClr val="tx1"/>
                </a:solidFill>
              </a:rPr>
              <a:t>sur l’évaluation par </a:t>
            </a:r>
            <a:r>
              <a:rPr lang="fr-FR" sz="3600" b="1" dirty="0" smtClean="0">
                <a:solidFill>
                  <a:schemeClr val="tx1"/>
                </a:solidFill>
              </a:rPr>
              <a:t>capacités</a:t>
            </a:r>
            <a:endParaRPr lang="fr-FR" sz="3600" b="1"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2"/>
          <p:cNvSpPr txBox="1"/>
          <p:nvPr/>
        </p:nvSpPr>
        <p:spPr>
          <a:xfrm>
            <a:off x="278434" y="1195790"/>
            <a:ext cx="11395710" cy="5365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200000"/>
              </a:lnSpc>
              <a:spcBef>
                <a:spcPts val="800"/>
              </a:spcBef>
              <a:buSzPct val="100000"/>
              <a:defRPr sz="2400"/>
            </a:pPr>
            <a:r>
              <a:rPr dirty="0" smtClean="0"/>
              <a:t>La </a:t>
            </a:r>
            <a:r>
              <a:rPr dirty="0"/>
              <a:t>situation </a:t>
            </a:r>
            <a:r>
              <a:rPr dirty="0" err="1"/>
              <a:t>d’évaluation</a:t>
            </a:r>
            <a:r>
              <a:rPr dirty="0"/>
              <a:t> </a:t>
            </a:r>
            <a:r>
              <a:rPr dirty="0" err="1"/>
              <a:t>est</a:t>
            </a:r>
            <a:r>
              <a:rPr dirty="0"/>
              <a:t> un </a:t>
            </a:r>
            <a:r>
              <a:rPr dirty="0" err="1"/>
              <a:t>pilier</a:t>
            </a:r>
            <a:r>
              <a:rPr dirty="0"/>
              <a:t> de </a:t>
            </a:r>
            <a:r>
              <a:rPr dirty="0" err="1"/>
              <a:t>l’évaluation</a:t>
            </a:r>
            <a:r>
              <a:rPr dirty="0"/>
              <a:t> </a:t>
            </a:r>
            <a:r>
              <a:rPr dirty="0" err="1"/>
              <a:t>capacitaire</a:t>
            </a:r>
            <a:r>
              <a:rPr dirty="0"/>
              <a:t>.</a:t>
            </a:r>
          </a:p>
          <a:p>
            <a:pPr>
              <a:lnSpc>
                <a:spcPct val="200000"/>
              </a:lnSpc>
              <a:spcBef>
                <a:spcPts val="800"/>
              </a:spcBef>
              <a:buSzPct val="100000"/>
              <a:defRPr sz="2400" b="1"/>
            </a:pPr>
            <a:r>
              <a:rPr dirty="0" err="1"/>
              <a:t>Une</a:t>
            </a:r>
            <a:r>
              <a:rPr dirty="0"/>
              <a:t> situation </a:t>
            </a:r>
            <a:r>
              <a:rPr dirty="0" err="1"/>
              <a:t>d'évaluation</a:t>
            </a:r>
            <a:r>
              <a:rPr dirty="0"/>
              <a:t> </a:t>
            </a:r>
            <a:r>
              <a:rPr dirty="0" err="1"/>
              <a:t>est</a:t>
            </a:r>
            <a:r>
              <a:rPr dirty="0"/>
              <a:t> la situation </a:t>
            </a:r>
            <a:r>
              <a:rPr dirty="0" err="1"/>
              <a:t>dans</a:t>
            </a:r>
            <a:r>
              <a:rPr dirty="0"/>
              <a:t> </a:t>
            </a:r>
            <a:r>
              <a:rPr dirty="0" err="1"/>
              <a:t>laquelle</a:t>
            </a:r>
            <a:r>
              <a:rPr dirty="0"/>
              <a:t> le </a:t>
            </a:r>
            <a:r>
              <a:rPr dirty="0" err="1"/>
              <a:t>candidat</a:t>
            </a:r>
            <a:r>
              <a:rPr dirty="0"/>
              <a:t> </a:t>
            </a:r>
            <a:r>
              <a:rPr dirty="0" err="1"/>
              <a:t>va</a:t>
            </a:r>
            <a:r>
              <a:rPr dirty="0"/>
              <a:t> </a:t>
            </a:r>
            <a:r>
              <a:rPr dirty="0" err="1"/>
              <a:t>être</a:t>
            </a:r>
            <a:r>
              <a:rPr dirty="0"/>
              <a:t> </a:t>
            </a:r>
            <a:r>
              <a:rPr dirty="0" err="1"/>
              <a:t>placé</a:t>
            </a:r>
            <a:r>
              <a:rPr dirty="0"/>
              <a:t> pour </a:t>
            </a:r>
            <a:r>
              <a:rPr dirty="0" err="1"/>
              <a:t>exprimer</a:t>
            </a:r>
            <a:r>
              <a:rPr dirty="0"/>
              <a:t> </a:t>
            </a:r>
            <a:r>
              <a:rPr dirty="0" err="1"/>
              <a:t>l’atteinte</a:t>
            </a:r>
            <a:r>
              <a:rPr dirty="0"/>
              <a:t> de la / les </a:t>
            </a:r>
            <a:r>
              <a:rPr dirty="0" err="1"/>
              <a:t>capacité</a:t>
            </a:r>
            <a:r>
              <a:rPr dirty="0"/>
              <a:t>(s) </a:t>
            </a:r>
            <a:r>
              <a:rPr dirty="0" err="1"/>
              <a:t>dans</a:t>
            </a:r>
            <a:r>
              <a:rPr dirty="0"/>
              <a:t> le cadre </a:t>
            </a:r>
            <a:r>
              <a:rPr dirty="0" err="1"/>
              <a:t>d’une</a:t>
            </a:r>
            <a:r>
              <a:rPr dirty="0"/>
              <a:t> certification</a:t>
            </a:r>
            <a:r>
              <a:rPr b="0" dirty="0"/>
              <a:t>.</a:t>
            </a:r>
            <a:endParaRPr sz="3200" dirty="0"/>
          </a:p>
          <a:p>
            <a:pPr>
              <a:lnSpc>
                <a:spcPct val="200000"/>
              </a:lnSpc>
              <a:buSzPct val="100000"/>
              <a:defRPr sz="2400"/>
            </a:pPr>
            <a:r>
              <a:rPr dirty="0"/>
              <a:t>La situation </a:t>
            </a:r>
            <a:r>
              <a:rPr dirty="0" err="1"/>
              <a:t>d’évaluation</a:t>
            </a:r>
            <a:r>
              <a:rPr dirty="0"/>
              <a:t> </a:t>
            </a:r>
            <a:r>
              <a:rPr dirty="0" err="1"/>
              <a:t>doit</a:t>
            </a:r>
            <a:r>
              <a:rPr dirty="0"/>
              <a:t> </a:t>
            </a:r>
            <a:r>
              <a:rPr dirty="0" err="1"/>
              <a:t>donc</a:t>
            </a:r>
            <a:r>
              <a:rPr dirty="0"/>
              <a:t> </a:t>
            </a:r>
            <a:r>
              <a:rPr dirty="0" err="1"/>
              <a:t>être</a:t>
            </a:r>
            <a:r>
              <a:rPr dirty="0"/>
              <a:t> </a:t>
            </a:r>
            <a:r>
              <a:rPr dirty="0" err="1"/>
              <a:t>composée</a:t>
            </a:r>
            <a:r>
              <a:rPr dirty="0"/>
              <a:t> de </a:t>
            </a:r>
            <a:r>
              <a:rPr dirty="0" err="1"/>
              <a:t>deux</a:t>
            </a:r>
            <a:r>
              <a:rPr dirty="0"/>
              <a:t> types </a:t>
            </a:r>
            <a:r>
              <a:rPr dirty="0" err="1"/>
              <a:t>d’éléments</a:t>
            </a:r>
            <a:r>
              <a:rPr dirty="0"/>
              <a:t> </a:t>
            </a:r>
            <a:r>
              <a:rPr dirty="0" smtClean="0"/>
              <a:t>:</a:t>
            </a:r>
            <a:endParaRPr lang="fr-FR" dirty="0" smtClean="0"/>
          </a:p>
          <a:p>
            <a:pPr marL="342900" indent="-342900">
              <a:lnSpc>
                <a:spcPct val="200000"/>
              </a:lnSpc>
              <a:buSzPct val="100000"/>
              <a:buFont typeface="Wingdings" panose="05000000000000000000" pitchFamily="2" charset="2"/>
              <a:buChar char="Ø"/>
              <a:defRPr sz="2400"/>
            </a:pPr>
            <a:r>
              <a:rPr dirty="0" smtClean="0"/>
              <a:t>un </a:t>
            </a:r>
            <a:r>
              <a:rPr b="1" dirty="0" err="1"/>
              <a:t>contexte</a:t>
            </a:r>
            <a:r>
              <a:rPr dirty="0"/>
              <a:t> </a:t>
            </a:r>
            <a:r>
              <a:rPr dirty="0" err="1"/>
              <a:t>professionnel</a:t>
            </a:r>
            <a:r>
              <a:rPr dirty="0"/>
              <a:t> et/</a:t>
            </a:r>
            <a:r>
              <a:rPr dirty="0" err="1"/>
              <a:t>ou</a:t>
            </a:r>
            <a:r>
              <a:rPr dirty="0"/>
              <a:t> </a:t>
            </a:r>
            <a:r>
              <a:rPr dirty="0" smtClean="0"/>
              <a:t>social,</a:t>
            </a:r>
            <a:endParaRPr lang="fr-FR" dirty="0" smtClean="0"/>
          </a:p>
          <a:p>
            <a:pPr marL="342900" indent="-342900">
              <a:lnSpc>
                <a:spcPct val="200000"/>
              </a:lnSpc>
              <a:buSzPct val="100000"/>
              <a:buFont typeface="Wingdings" panose="05000000000000000000" pitchFamily="2" charset="2"/>
              <a:buChar char="Ø"/>
              <a:defRPr sz="2400"/>
            </a:pPr>
            <a:r>
              <a:rPr dirty="0" smtClean="0"/>
              <a:t>un </a:t>
            </a:r>
            <a:r>
              <a:rPr b="1" dirty="0" err="1"/>
              <a:t>questionnement</a:t>
            </a:r>
            <a:r>
              <a:rPr dirty="0"/>
              <a:t> (</a:t>
            </a:r>
            <a:r>
              <a:rPr dirty="0" err="1"/>
              <a:t>ou</a:t>
            </a:r>
            <a:r>
              <a:rPr dirty="0"/>
              <a:t> des </a:t>
            </a:r>
            <a:r>
              <a:rPr dirty="0" err="1"/>
              <a:t>consignes</a:t>
            </a:r>
            <a:r>
              <a:rPr dirty="0"/>
              <a:t>) </a:t>
            </a:r>
            <a:r>
              <a:rPr dirty="0" err="1"/>
              <a:t>articulé</a:t>
            </a:r>
            <a:r>
              <a:rPr dirty="0"/>
              <a:t> au </a:t>
            </a:r>
            <a:r>
              <a:rPr dirty="0" err="1"/>
              <a:t>contexte</a:t>
            </a:r>
            <a:r>
              <a:rPr dirty="0"/>
              <a:t>, qui </a:t>
            </a:r>
            <a:r>
              <a:rPr dirty="0" err="1"/>
              <a:t>précise</a:t>
            </a:r>
            <a:r>
              <a:rPr dirty="0"/>
              <a:t> </a:t>
            </a:r>
            <a:r>
              <a:rPr dirty="0" err="1"/>
              <a:t>ce</a:t>
            </a:r>
            <a:r>
              <a:rPr dirty="0"/>
              <a:t> qui </a:t>
            </a:r>
            <a:r>
              <a:rPr dirty="0" err="1"/>
              <a:t>est</a:t>
            </a:r>
            <a:r>
              <a:rPr dirty="0"/>
              <a:t> </a:t>
            </a:r>
            <a:r>
              <a:rPr dirty="0" err="1"/>
              <a:t>attendu</a:t>
            </a:r>
            <a:r>
              <a:rPr dirty="0"/>
              <a:t> du </a:t>
            </a:r>
            <a:r>
              <a:rPr dirty="0" err="1"/>
              <a:t>candidat</a:t>
            </a:r>
            <a:r>
              <a:rPr dirty="0"/>
              <a:t>.</a:t>
            </a:r>
          </a:p>
        </p:txBody>
      </p:sp>
      <p:sp>
        <p:nvSpPr>
          <p:cNvPr id="111" name="Espace réservé du numéro de diapositive 3"/>
          <p:cNvSpPr txBox="1">
            <a:spLocks noGrp="1"/>
          </p:cNvSpPr>
          <p:nvPr>
            <p:ph type="sldNum" sz="quarter" idx="4294967295"/>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5" name="ZoneTexte 4"/>
          <p:cNvSpPr txBox="1"/>
          <p:nvPr/>
        </p:nvSpPr>
        <p:spPr>
          <a:xfrm>
            <a:off x="129161" y="118668"/>
            <a:ext cx="11694253" cy="923328"/>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600" b="1" dirty="0" smtClean="0">
                <a:solidFill>
                  <a:schemeClr val="tx1"/>
                </a:solidFill>
              </a:rPr>
              <a:t>Rappels </a:t>
            </a:r>
            <a:r>
              <a:rPr lang="fr-FR" sz="3600" b="1" dirty="0">
                <a:solidFill>
                  <a:schemeClr val="tx1"/>
                </a:solidFill>
              </a:rPr>
              <a:t>sur l’évaluation par </a:t>
            </a:r>
            <a:r>
              <a:rPr lang="fr-FR" sz="3600" b="1" dirty="0" smtClean="0">
                <a:solidFill>
                  <a:schemeClr val="tx1"/>
                </a:solidFill>
              </a:rPr>
              <a:t>capacités</a:t>
            </a:r>
            <a:endParaRPr lang="fr-FR" sz="3600" b="1"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4650572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7730</TotalTime>
  <Words>1228</Words>
  <Application>Microsoft Office PowerPoint</Application>
  <PresentationFormat>Grand écran</PresentationFormat>
  <Paragraphs>125</Paragraphs>
  <Slides>17</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Calibri Light</vt:lpstr>
      <vt:lpstr>Helvetica</vt:lpstr>
      <vt:lpstr>Times New Roman</vt:lpstr>
      <vt:lpstr>Wingdings</vt:lpstr>
      <vt:lpstr>Thème Office</vt:lpstr>
      <vt:lpstr>Présentation de l’atelier  </vt:lpstr>
      <vt:lpstr>Présentation PowerPoint</vt:lpstr>
      <vt:lpstr>Présentation PowerPoint</vt:lpstr>
      <vt:lpstr>Epreuve E 5 du Bac pro Agroéquipement Agroéquipement et transitions</vt:lpstr>
      <vt:lpstr>Présentation PowerPoint</vt:lpstr>
      <vt:lpstr>Bloc 5 du Bac Pro Agroéquipement </vt:lpstr>
      <vt:lpstr>Présentation PowerPoint</vt:lpstr>
      <vt:lpstr>Présentation PowerPoint</vt:lpstr>
      <vt:lpstr>Présentation PowerPoint</vt:lpstr>
      <vt:lpstr>Présentation PowerPoint</vt:lpstr>
      <vt:lpstr>Présentation PowerPoint</vt:lpstr>
      <vt:lpstr>Elaborer la grille d’évaluation </vt:lpstr>
      <vt:lpstr>Présentation PowerPoint</vt:lpstr>
      <vt:lpstr> </vt:lpstr>
      <vt:lpstr>Présentation PowerPoint</vt:lpstr>
      <vt:lpstr>Présentation PowerPoint</vt:lpstr>
      <vt:lpstr>Merci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l’atelier 1 / 1 bis</dc:title>
  <dc:creator>Anne Pujos</dc:creator>
  <cp:lastModifiedBy>Céline LACAZE</cp:lastModifiedBy>
  <cp:revision>69</cp:revision>
  <cp:lastPrinted>2023-06-05T06:34:43Z</cp:lastPrinted>
  <dcterms:modified xsi:type="dcterms:W3CDTF">2023-11-29T08:45:50Z</dcterms:modified>
</cp:coreProperties>
</file>