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3" r:id="rId3"/>
    <p:sldId id="277" r:id="rId4"/>
    <p:sldId id="284" r:id="rId5"/>
    <p:sldId id="264" r:id="rId6"/>
    <p:sldId id="285" r:id="rId7"/>
    <p:sldId id="286" r:id="rId8"/>
    <p:sldId id="280" r:id="rId9"/>
    <p:sldId id="287" r:id="rId10"/>
    <p:sldId id="266" r:id="rId11"/>
  </p:sldIdLst>
  <p:sldSz cx="12192000" cy="6858000"/>
  <p:notesSz cx="6799263" cy="99298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éraldine BONNIER" initials="GB" lastIdx="1" clrIdx="0">
    <p:extLst>
      <p:ext uri="{19B8F6BF-5375-455C-9EA6-DF929625EA0E}">
        <p15:presenceInfo xmlns:p15="http://schemas.microsoft.com/office/powerpoint/2012/main" userId="Géraldine BONN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96" autoAdjust="0"/>
    <p:restoredTop sz="95126" autoAdjust="0"/>
  </p:normalViewPr>
  <p:slideViewPr>
    <p:cSldViewPr snapToGrid="0">
      <p:cViewPr varScale="1">
        <p:scale>
          <a:sx n="73" d="100"/>
          <a:sy n="73" d="100"/>
        </p:scale>
        <p:origin x="103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4166A-F3E7-4DC2-89E9-863224902C18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06B00-962E-4BCB-A474-8B66AE865A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588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06569" y="4716661"/>
            <a:ext cx="4986126" cy="4468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Espace réservé pour une image 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8"/>
          <p:cNvSpPr/>
          <p:nvPr/>
        </p:nvSpPr>
        <p:spPr>
          <a:xfrm>
            <a:off x="5152102" y="0"/>
            <a:ext cx="7039897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Titre 1"/>
          <p:cNvSpPr txBox="1">
            <a:spLocks noGrp="1"/>
          </p:cNvSpPr>
          <p:nvPr>
            <p:ph type="ctrTitle"/>
          </p:nvPr>
        </p:nvSpPr>
        <p:spPr>
          <a:xfrm>
            <a:off x="5136905" y="2100619"/>
            <a:ext cx="7070289" cy="106602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000">
                <a:solidFill>
                  <a:srgbClr val="339999"/>
                </a:solidFill>
              </a:defRPr>
            </a:lvl1pPr>
          </a:lstStyle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4900" b="1" dirty="0" smtClean="0"/>
              <a:t>Synthèse de</a:t>
            </a:r>
            <a:r>
              <a:rPr sz="4900" b="1" dirty="0" smtClean="0"/>
              <a:t> </a:t>
            </a:r>
            <a:r>
              <a:rPr sz="4900" b="1" dirty="0" err="1"/>
              <a:t>l’atelier</a:t>
            </a:r>
            <a:r>
              <a:rPr sz="4900" b="1" dirty="0"/>
              <a:t> </a:t>
            </a:r>
            <a:r>
              <a:rPr sz="4900" b="1" dirty="0" smtClean="0"/>
              <a:t> </a:t>
            </a:r>
            <a:r>
              <a:rPr lang="fr-FR" sz="4900" b="1" dirty="0" smtClean="0"/>
              <a:t>E5</a:t>
            </a:r>
            <a:endParaRPr b="1" dirty="0"/>
          </a:p>
        </p:txBody>
      </p:sp>
      <p:sp>
        <p:nvSpPr>
          <p:cNvPr id="96" name="Sous-titre 2"/>
          <p:cNvSpPr txBox="1">
            <a:spLocks noGrp="1"/>
          </p:cNvSpPr>
          <p:nvPr>
            <p:ph type="subTitle" sz="quarter" idx="1"/>
          </p:nvPr>
        </p:nvSpPr>
        <p:spPr>
          <a:xfrm>
            <a:off x="5225396" y="3713389"/>
            <a:ext cx="6893305" cy="6320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rgbClr val="339999"/>
                </a:solidFill>
              </a:defRPr>
            </a:lvl1pPr>
          </a:lstStyle>
          <a:p>
            <a:endParaRPr lang="fr-FR" sz="2400" dirty="0"/>
          </a:p>
          <a:p>
            <a:r>
              <a:rPr lang="fr-FR" sz="2400" i="1" dirty="0" smtClean="0"/>
              <a:t>Géraldine Bonnier, Céline </a:t>
            </a:r>
            <a:r>
              <a:rPr lang="fr-FR" sz="2400" i="1" dirty="0" err="1" smtClean="0"/>
              <a:t>Lacaze</a:t>
            </a:r>
            <a:r>
              <a:rPr lang="fr-FR" sz="2400" i="1" dirty="0" smtClean="0"/>
              <a:t> (IEA</a:t>
            </a:r>
            <a:r>
              <a:rPr lang="fr-FR" sz="2400" i="1" dirty="0"/>
              <a:t>)</a:t>
            </a:r>
            <a:r>
              <a:rPr lang="fr-FR" sz="2400" dirty="0"/>
              <a:t> </a:t>
            </a:r>
            <a:r>
              <a:rPr lang="fr-FR" sz="2400" i="1" dirty="0" smtClean="0"/>
              <a:t>Anne Pujos (</a:t>
            </a:r>
            <a:r>
              <a:rPr lang="fr-FR" sz="2400" i="1" dirty="0" err="1" smtClean="0"/>
              <a:t>Ensfea</a:t>
            </a:r>
            <a:r>
              <a:rPr lang="fr-FR" sz="2400" i="1" dirty="0" smtClean="0"/>
              <a:t>)</a:t>
            </a:r>
            <a:endParaRPr sz="2400" dirty="0"/>
          </a:p>
        </p:txBody>
      </p:sp>
      <p:sp>
        <p:nvSpPr>
          <p:cNvPr id="97" name="Rectangle 3"/>
          <p:cNvSpPr txBox="1"/>
          <p:nvPr/>
        </p:nvSpPr>
        <p:spPr>
          <a:xfrm>
            <a:off x="278209" y="235533"/>
            <a:ext cx="474227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339999"/>
                </a:solidFill>
              </a:defRPr>
            </a:lvl1pPr>
          </a:lstStyle>
          <a:p>
            <a:r>
              <a:rPr dirty="0" err="1"/>
              <a:t>Accompagnement</a:t>
            </a:r>
            <a:r>
              <a:rPr dirty="0"/>
              <a:t> de la </a:t>
            </a:r>
            <a:r>
              <a:rPr dirty="0" err="1"/>
              <a:t>rénovation</a:t>
            </a:r>
            <a:r>
              <a:rPr dirty="0"/>
              <a:t> du </a:t>
            </a:r>
            <a:r>
              <a:rPr dirty="0" smtClean="0"/>
              <a:t>B</a:t>
            </a:r>
            <a:r>
              <a:rPr lang="fr-FR" dirty="0" err="1" smtClean="0"/>
              <a:t>ac</a:t>
            </a:r>
            <a:r>
              <a:rPr lang="fr-FR" dirty="0" smtClean="0"/>
              <a:t> Pro </a:t>
            </a:r>
            <a:r>
              <a:rPr lang="fr-FR" dirty="0" err="1" smtClean="0"/>
              <a:t>Agro-équipement</a:t>
            </a:r>
            <a:endParaRPr dirty="0"/>
          </a:p>
        </p:txBody>
      </p:sp>
      <p:sp>
        <p:nvSpPr>
          <p:cNvPr id="98" name="Rectangle 4"/>
          <p:cNvSpPr txBox="1"/>
          <p:nvPr/>
        </p:nvSpPr>
        <p:spPr>
          <a:xfrm>
            <a:off x="416701" y="2633630"/>
            <a:ext cx="4188676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/>
            </a:pPr>
            <a:r>
              <a:rPr dirty="0" smtClean="0"/>
              <a:t>Session </a:t>
            </a:r>
            <a:r>
              <a:rPr dirty="0" err="1" smtClean="0"/>
              <a:t>Institutionnelle</a:t>
            </a:r>
            <a:r>
              <a:rPr dirty="0" smtClean="0"/>
              <a:t> </a:t>
            </a:r>
            <a:r>
              <a:rPr dirty="0"/>
              <a:t>de </a:t>
            </a:r>
            <a:r>
              <a:rPr dirty="0" err="1"/>
              <a:t>Lancement</a:t>
            </a:r>
            <a:r>
              <a:rPr dirty="0"/>
              <a:t> (SIL)</a:t>
            </a:r>
          </a:p>
          <a:p>
            <a:pPr algn="ctr">
              <a:defRPr sz="2400"/>
            </a:pPr>
            <a:endParaRPr dirty="0"/>
          </a:p>
          <a:p>
            <a:pPr algn="ctr">
              <a:defRPr sz="2400"/>
            </a:pPr>
            <a:r>
              <a:rPr dirty="0" err="1"/>
              <a:t>Enseignants</a:t>
            </a:r>
            <a:r>
              <a:rPr dirty="0"/>
              <a:t> / </a:t>
            </a:r>
            <a:r>
              <a:rPr dirty="0" err="1" smtClean="0"/>
              <a:t>formateurs</a:t>
            </a:r>
            <a:endParaRPr lang="fr-FR" dirty="0" smtClean="0"/>
          </a:p>
          <a:p>
            <a:pPr algn="ctr">
              <a:defRPr sz="2400"/>
            </a:pPr>
            <a:r>
              <a:rPr lang="fr-FR" dirty="0" smtClean="0"/>
              <a:t>5 et 6 juin 2023</a:t>
            </a:r>
            <a:endParaRPr dirty="0"/>
          </a:p>
        </p:txBody>
      </p:sp>
      <p:pic>
        <p:nvPicPr>
          <p:cNvPr id="99" name="Image 6" descr="Imag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1038" y="5524170"/>
            <a:ext cx="2643312" cy="903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fficeArt object" descr="Image"/>
          <p:cNvPicPr/>
          <p:nvPr/>
        </p:nvPicPr>
        <p:blipFill>
          <a:blip r:embed="rId3"/>
          <a:srcRect l="5212"/>
          <a:stretch>
            <a:fillRect/>
          </a:stretch>
        </p:blipFill>
        <p:spPr>
          <a:xfrm>
            <a:off x="112521" y="5271353"/>
            <a:ext cx="2155971" cy="140935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roisième temps"/>
          <p:cNvSpPr txBox="1">
            <a:spLocks noGrp="1"/>
          </p:cNvSpPr>
          <p:nvPr>
            <p:ph type="title"/>
          </p:nvPr>
        </p:nvSpPr>
        <p:spPr>
          <a:xfrm>
            <a:off x="786130" y="1755648"/>
            <a:ext cx="10515600" cy="119748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Merci pour votre participation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/>
          <p:nvPr/>
        </p:nvSpPr>
        <p:spPr>
          <a:xfrm>
            <a:off x="343950" y="1418464"/>
            <a:ext cx="11014744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 b="1" u="sng">
                <a:solidFill>
                  <a:srgbClr val="339999"/>
                </a:solidFill>
              </a:defRPr>
            </a:lvl1pPr>
          </a:lstStyle>
          <a:p>
            <a:pPr algn="l"/>
            <a:endParaRPr lang="fr-FR" dirty="0"/>
          </a:p>
          <a:p>
            <a:pPr algn="l"/>
            <a:r>
              <a:rPr lang="fr-FR" sz="2600" u="none" dirty="0" smtClean="0">
                <a:solidFill>
                  <a:srgbClr val="000000"/>
                </a:solidFill>
              </a:rPr>
              <a:t>Préparer à </a:t>
            </a:r>
            <a:r>
              <a:rPr lang="fr-FR" sz="2600" u="none" dirty="0">
                <a:solidFill>
                  <a:srgbClr val="000000"/>
                </a:solidFill>
              </a:rPr>
              <a:t>l’épreuve E5 du bac pro </a:t>
            </a:r>
            <a:r>
              <a:rPr lang="fr-FR" sz="2600" u="none" dirty="0" smtClean="0">
                <a:solidFill>
                  <a:srgbClr val="000000"/>
                </a:solidFill>
              </a:rPr>
              <a:t>rénové.</a:t>
            </a:r>
            <a:endParaRPr lang="fr-FR" sz="2600" u="none" dirty="0">
              <a:solidFill>
                <a:srgbClr val="000000"/>
              </a:solidFill>
            </a:endParaRPr>
          </a:p>
          <a:p>
            <a:pPr algn="l"/>
            <a:endParaRPr lang="fr-FR" sz="2600" u="none" dirty="0">
              <a:solidFill>
                <a:srgbClr val="00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à"/>
            </a:pPr>
            <a:r>
              <a:rPr lang="fr-FR" sz="2600" u="none" dirty="0" smtClean="0">
                <a:solidFill>
                  <a:srgbClr val="000000"/>
                </a:solidFill>
                <a:sym typeface="Wingdings" panose="05000000000000000000" pitchFamily="2" charset="2"/>
              </a:rPr>
              <a:t>Concevoir des situations d’évaluation en vue de valider la capacité du bloc 5</a:t>
            </a:r>
          </a:p>
          <a:p>
            <a:pPr marL="457200" indent="-457200" algn="l">
              <a:buFont typeface="Wingdings" panose="05000000000000000000" pitchFamily="2" charset="2"/>
              <a:buChar char="à"/>
            </a:pPr>
            <a:r>
              <a:rPr lang="fr-FR" sz="2600" u="none" dirty="0" smtClean="0">
                <a:solidFill>
                  <a:srgbClr val="000000"/>
                </a:solidFill>
                <a:sym typeface="Wingdings" panose="05000000000000000000" pitchFamily="2" charset="2"/>
              </a:rPr>
              <a:t>Définir un cahier des charges pour la conception de sujet pour l’épreuve E5</a:t>
            </a:r>
          </a:p>
          <a:p>
            <a:pPr marL="457200" indent="-457200" algn="l">
              <a:buFont typeface="Wingdings" panose="05000000000000000000" pitchFamily="2" charset="2"/>
              <a:buChar char="à"/>
            </a:pPr>
            <a:endParaRPr lang="fr-FR" sz="2600" u="none" dirty="0" smtClean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4558" y="260059"/>
            <a:ext cx="11694253" cy="923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3600" b="1" dirty="0" smtClean="0"/>
              <a:t>L’objectif </a:t>
            </a:r>
            <a:r>
              <a:rPr lang="fr-FR" sz="3600" b="1" dirty="0"/>
              <a:t>de </a:t>
            </a:r>
            <a:r>
              <a:rPr lang="fr-FR" sz="3600" b="1" dirty="0" smtClean="0"/>
              <a:t>cet </a:t>
            </a:r>
            <a:r>
              <a:rPr lang="fr-FR" sz="3600" b="1" dirty="0"/>
              <a:t>atelier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282" y="4108238"/>
            <a:ext cx="11392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Livrables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à la fin de l’atelier 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une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grille de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diagnostic de situation d’évaluation E5,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une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trame de cahier des charges de conception de sujets, </a:t>
            </a: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des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exemples de situations pertinentes.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70533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047" y="0"/>
            <a:ext cx="7649643" cy="27531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322" y="2857584"/>
            <a:ext cx="7925906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29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0631" y="896769"/>
            <a:ext cx="110871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Attendues de l’épreuve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Identification des éléments du contexte en lien avec la commande.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Identification des caractéristiques et des performances du parc existant, et des spécificités de l’entreprise.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Appropriation du contexte d’intervention.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Cohérence du raisonnement.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Choix argumenté d’un équipement et/ou d’adaptation et d’évolution de l’équipement ou de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l’itinéraire technique (ITK) en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lien avec les équipements, au regard du contexte agro-écologique et des transitions.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Examinateurs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un enseignant de Sciences et Techniques des Equipements (STE) et de Sciences et Techniques Agronomiques (STA)</a:t>
            </a:r>
          </a:p>
        </p:txBody>
      </p:sp>
    </p:spTree>
    <p:extLst>
      <p:ext uri="{BB962C8B-B14F-4D97-AF65-F5344CB8AC3E}">
        <p14:creationId xmlns:p14="http://schemas.microsoft.com/office/powerpoint/2010/main" val="243089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654" y="900978"/>
            <a:ext cx="114475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 du sujet </a:t>
            </a:r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sujet s’appuie sur des situations professionnelles concrètes, authentiques et </a:t>
            </a:r>
            <a:r>
              <a:rPr lang="fr-F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contextualisées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d’une exploitation, une ETARF, une CUMA ou autre structure </a:t>
            </a: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permettant de passer commande de travaux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dans un territoire donné. Il intègre les transitions dans un objectif de </a:t>
            </a:r>
            <a:r>
              <a:rPr lang="fr-F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préservation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ressources naturelles communes (RNC). Il comprend </a:t>
            </a: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corpus </a:t>
            </a: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documentaire </a:t>
            </a:r>
            <a:r>
              <a:rPr lang="fr-F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éventuellement des annexes à compléter.</a:t>
            </a:r>
          </a:p>
          <a:p>
            <a:r>
              <a:rPr lang="fr-F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sujet est intégratif, il n’y a pas de parties distinctes STE / STA.  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462" y="648343"/>
            <a:ext cx="108409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Notion de ressources naturelles communes</a:t>
            </a: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entend par ressources naturelles communes les ressources naturelles mobilisées par les </a:t>
            </a:r>
            <a:r>
              <a:rPr lang="fr-F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professionnels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 partagées par différents utilisateurs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654" y="3956446"/>
            <a:ext cx="110607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Questionnement :</a:t>
            </a:r>
            <a:r>
              <a:rPr lang="fr-FR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questionnement doit être suffisamment large pour permettre l’appropriation du contexte et l’expression des notions à mobiliser par le </a:t>
            </a:r>
            <a:r>
              <a:rPr lang="fr-F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candidat pour faire des choix techniques. 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520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0844" y="1046286"/>
            <a:ext cx="11874618" cy="6686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Des éléments discutés</a:t>
            </a:r>
            <a:r>
              <a:rPr kumimoji="0" lang="fr-FR" sz="28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en atelier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r>
              <a:rPr lang="fr-FR" sz="2800" dirty="0"/>
              <a:t>La compréhension du sujet doit être accessible à tout candidat quel que soit la ou (les) productions agricoles et les territoires.</a:t>
            </a:r>
            <a:endParaRPr lang="fr-FR" sz="2800" dirty="0" smtClean="0"/>
          </a:p>
          <a:p>
            <a:endParaRPr lang="fr-FR" sz="1050" dirty="0" smtClean="0"/>
          </a:p>
          <a:p>
            <a:r>
              <a:rPr lang="fr-FR" sz="3200" b="1" dirty="0" smtClean="0"/>
              <a:t>Le contexte </a:t>
            </a:r>
            <a:r>
              <a:rPr lang="fr-FR" sz="2800" dirty="0" smtClean="0"/>
              <a:t>est le </a:t>
            </a:r>
            <a:r>
              <a:rPr lang="fr-FR" sz="2800" dirty="0"/>
              <a:t>fil </a:t>
            </a:r>
            <a:r>
              <a:rPr lang="fr-FR" sz="2800" dirty="0" smtClean="0"/>
              <a:t>conducteur.</a:t>
            </a:r>
          </a:p>
          <a:p>
            <a:endParaRPr lang="fr-FR" sz="1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smtClean="0"/>
              <a:t>Le contexte peut être sur des systèmes de production variés tels que viticulture, arboriculture </a:t>
            </a:r>
            <a:r>
              <a:rPr lang="fr-FR" sz="2800" b="1" dirty="0" smtClean="0"/>
              <a:t>MAIS</a:t>
            </a:r>
            <a:r>
              <a:rPr lang="fr-FR" sz="2800" dirty="0" smtClean="0"/>
              <a:t> avec une problématique transversale à d’autres systèmes : exemple la gestion de l’enherbement.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smtClean="0"/>
              <a:t>Si il est fait référence à des pratiques agricoles particulières, (exemple taille de haies dans un système agroforestier), donner dans les documents des éléments d’explicitation du système, pour ne pas bloquer la réflexion.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400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4660" y="265445"/>
            <a:ext cx="11694253" cy="646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Etablir un cahier des charges pour la conception de sujets</a:t>
            </a:r>
          </a:p>
        </p:txBody>
      </p:sp>
    </p:spTree>
    <p:extLst>
      <p:ext uri="{BB962C8B-B14F-4D97-AF65-F5344CB8AC3E}">
        <p14:creationId xmlns:p14="http://schemas.microsoft.com/office/powerpoint/2010/main" val="1182867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7075" y="107184"/>
            <a:ext cx="11694253" cy="646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Etablir un cahier des charges pour la conception de sujets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2287" y="753513"/>
            <a:ext cx="1163092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ym typeface="Wingdings" panose="05000000000000000000" pitchFamily="2" charset="2"/>
              </a:rPr>
              <a:t>Le </a:t>
            </a:r>
            <a:r>
              <a:rPr lang="fr-FR" sz="3200" b="1" dirty="0" smtClean="0">
                <a:sym typeface="Wingdings" panose="05000000000000000000" pitchFamily="2" charset="2"/>
              </a:rPr>
              <a:t>questionnement</a:t>
            </a:r>
          </a:p>
          <a:p>
            <a:endParaRPr lang="fr-FR" sz="2800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2800" dirty="0" smtClean="0"/>
              <a:t> Formuler </a:t>
            </a:r>
            <a:r>
              <a:rPr lang="fr-FR" sz="2800" dirty="0"/>
              <a:t>des </a:t>
            </a:r>
            <a:r>
              <a:rPr lang="fr-FR" sz="2800" dirty="0" smtClean="0"/>
              <a:t>consignes </a:t>
            </a:r>
            <a:r>
              <a:rPr lang="fr-FR" sz="2800" dirty="0"/>
              <a:t>qui  </a:t>
            </a:r>
            <a:r>
              <a:rPr lang="fr-FR" sz="2800" dirty="0" smtClean="0"/>
              <a:t>sont en lien avec le </a:t>
            </a:r>
            <a:r>
              <a:rPr lang="fr-FR" sz="2800" dirty="0"/>
              <a:t>contexte,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2800" dirty="0" smtClean="0"/>
              <a:t> Cheminement  </a:t>
            </a:r>
            <a:r>
              <a:rPr lang="fr-FR" sz="2800" dirty="0"/>
              <a:t>dans le questionnement , complexifier </a:t>
            </a:r>
            <a:r>
              <a:rPr lang="fr-FR" sz="2800" dirty="0" smtClean="0"/>
              <a:t>progressivement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2800" dirty="0" smtClean="0"/>
              <a:t> L’ordre des questions s’appuie sur une progressivité : de l’identification (C 5.1) au raisonnement (C 52). </a:t>
            </a:r>
          </a:p>
          <a:p>
            <a:r>
              <a:rPr lang="fr-FR" sz="2800" dirty="0" smtClean="0"/>
              <a:t>Cependant, des éléments du contexte peuvent être remobilisés pour </a:t>
            </a:r>
            <a:r>
              <a:rPr lang="fr-FR" sz="2800" dirty="0"/>
              <a:t>é</a:t>
            </a:r>
            <a:r>
              <a:rPr lang="fr-FR" sz="2800" dirty="0" smtClean="0"/>
              <a:t>tayer le raisonnement -&gt; aller /retour entre critères de la C 5.1 et C 5.2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fr-FR" sz="2800" dirty="0" smtClean="0"/>
              <a:t>Limiter le nombre de consignes (4 à 6 maximum)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fr-FR" sz="2800" dirty="0" smtClean="0"/>
              <a:t>Utiliser des verbes d’action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fr-FR" sz="2800" dirty="0" smtClean="0"/>
              <a:t>Favoriser la mobilisation de différentes connaissances, du vécu des apprenants pour outiller le raisonnement (pas </a:t>
            </a:r>
            <a:r>
              <a:rPr lang="fr-FR" sz="2800" dirty="0"/>
              <a:t>de restitution de connaissances </a:t>
            </a:r>
            <a:r>
              <a:rPr lang="fr-FR" sz="2800" dirty="0" smtClean="0"/>
              <a:t>déconnectées </a:t>
            </a:r>
            <a:r>
              <a:rPr lang="fr-FR" sz="2800" dirty="0"/>
              <a:t>du </a:t>
            </a:r>
            <a:r>
              <a:rPr lang="fr-FR" sz="2800" dirty="0" smtClean="0"/>
              <a:t>contexte)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0583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54" y="1"/>
            <a:ext cx="10515600" cy="905608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j-lt"/>
                <a:ea typeface="+mj-ea"/>
                <a:cs typeface="+mj-cs"/>
                <a:sym typeface="Calibri"/>
              </a:rPr>
              <a:t>Le corpus documentaire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4816" y="999148"/>
            <a:ext cx="11690838" cy="5858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Varier la typologie des supports</a:t>
            </a:r>
          </a:p>
          <a:p>
            <a:pPr marL="0" indent="0">
              <a:buNone/>
            </a:pPr>
            <a:r>
              <a:rPr lang="fr-FR" dirty="0" smtClean="0"/>
              <a:t>Plusieurs </a:t>
            </a:r>
            <a:r>
              <a:rPr lang="fr-FR" dirty="0"/>
              <a:t>documents indépendants de natures variées : articles techniques, schémas, tableaux d’analyse, de résultats, de courbes, abaques, </a:t>
            </a:r>
            <a:r>
              <a:rPr lang="fr-FR" dirty="0" smtClean="0"/>
              <a:t>photos (veiller à la bonne lisibilité des supports…)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Limiter la longueur des textes, et adapter le contenu au niveau Bac Pro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Possibilité de positionner sur une carte le secteur géographique du contexte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ITK </a:t>
            </a:r>
            <a:r>
              <a:rPr lang="fr-FR" dirty="0"/>
              <a:t>peut être présenté sous forme de frise, fiche synthétique de présentation de </a:t>
            </a:r>
            <a:r>
              <a:rPr lang="fr-FR" dirty="0" smtClean="0"/>
              <a:t>l’exploitation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/>
              <a:t>Possibilité de donner des définitions de termes présents dans le corpus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2022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6780</TotalTime>
  <Words>686</Words>
  <Application>Microsoft Office PowerPoint</Application>
  <PresentationFormat>Grand écran</PresentationFormat>
  <Paragraphs>63</Paragraphs>
  <Slides>10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Times New Roman</vt:lpstr>
      <vt:lpstr>Wingdings</vt:lpstr>
      <vt:lpstr>Thème Office</vt:lpstr>
      <vt:lpstr>      Synthèse de l’atelier  E5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corpus documentaire</vt:lpstr>
      <vt:lpstr>Merci pour votre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l’atelier 1 / 1 bis</dc:title>
  <dc:creator>Anne Pujos</dc:creator>
  <cp:lastModifiedBy>Céline LACAZE</cp:lastModifiedBy>
  <cp:revision>86</cp:revision>
  <cp:lastPrinted>2023-06-05T06:34:43Z</cp:lastPrinted>
  <dcterms:modified xsi:type="dcterms:W3CDTF">2023-11-29T08:47:25Z</dcterms:modified>
</cp:coreProperties>
</file>