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4" r:id="rId6"/>
    <p:sldId id="260" r:id="rId7"/>
    <p:sldId id="261" r:id="rId8"/>
    <p:sldId id="263" r:id="rId9"/>
    <p:sldId id="266" r:id="rId10"/>
    <p:sldId id="267" r:id="rId11"/>
    <p:sldId id="268" r:id="rId12"/>
    <p:sldId id="270" r:id="rId13"/>
    <p:sldId id="271" r:id="rId14"/>
    <p:sldId id="272" r:id="rId15"/>
    <p:sldId id="273" r:id="rId16"/>
    <p:sldId id="305" r:id="rId17"/>
    <p:sldId id="276" r:id="rId18"/>
    <p:sldId id="278" r:id="rId19"/>
    <p:sldId id="279" r:id="rId20"/>
    <p:sldId id="280" r:id="rId21"/>
    <p:sldId id="281" r:id="rId22"/>
    <p:sldId id="302" r:id="rId23"/>
    <p:sldId id="282" r:id="rId24"/>
    <p:sldId id="283" r:id="rId25"/>
    <p:sldId id="303" r:id="rId26"/>
    <p:sldId id="285" r:id="rId27"/>
    <p:sldId id="286" r:id="rId28"/>
    <p:sldId id="304" r:id="rId29"/>
    <p:sldId id="290" r:id="rId30"/>
    <p:sldId id="291" r:id="rId31"/>
    <p:sldId id="292" r:id="rId32"/>
    <p:sldId id="294" r:id="rId33"/>
    <p:sldId id="295" r:id="rId34"/>
    <p:sldId id="296" r:id="rId35"/>
    <p:sldId id="297" r:id="rId36"/>
    <p:sldId id="298" r:id="rId37"/>
    <p:sldId id="299" r:id="rId38"/>
    <p:sldId id="300" r:id="rId39"/>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 HITIER" initials="SH" lastIdx="1" clrIdx="0"/>
  <p:cmAuthor id="2" name="Nathalie FLIPO" initials="NF" lastIdx="12" clrIdx="1">
    <p:extLst>
      <p:ext uri="{19B8F6BF-5375-455C-9EA6-DF929625EA0E}">
        <p15:presenceInfo xmlns:p15="http://schemas.microsoft.com/office/powerpoint/2012/main" userId="Nathalie FLIP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63B376-885F-76C9-8F30-CA421434353D}">
  <a:tblStyle styleId="{7D63B376-885F-76C9-8F30-CA421434353D}" styleName="Style moyen 2 - Accentuation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E6141811-29D9-64C3-60D7-B4939641D3F5}" styleName="Medium Style 2 - Accent 1">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schemeClr val="lt1"/>
      </a:tcTxStyle>
      <a:tcStyle>
        <a:tcBdr/>
        <a:fill>
          <a:solidFill>
            <a:schemeClr val="accent1"/>
          </a:solidFill>
        </a:fill>
      </a:tcStyle>
    </a:lastCol>
    <a:firstCol>
      <a:tcTxStyle b="on">
        <a:fontRef idx="minor"/>
        <a:schemeClr val="lt1"/>
      </a:tcTxStyle>
      <a:tcStyle>
        <a:tcBdr/>
        <a:fill>
          <a:solidFill>
            <a:schemeClr val="accent1"/>
          </a:solidFill>
        </a:fill>
      </a:tcStyle>
    </a:firstCol>
    <a:lastRow>
      <a:tcTxStyle b="on">
        <a:fontRef idx="minor"/>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8" autoAdjust="0"/>
  </p:normalViewPr>
  <p:slideViewPr>
    <p:cSldViewPr>
      <p:cViewPr varScale="1">
        <p:scale>
          <a:sx n="80" d="100"/>
          <a:sy n="80" d="100"/>
        </p:scale>
        <p:origin x="75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691518CD-5890-4D31-9A63-94C79CD4CFA2}" type="datetimeFigureOut">
              <a:rPr lang="fr-FR"/>
              <a:t>15/06/2022</a:t>
            </a:fld>
            <a:endParaRPr lang="fr-FR"/>
          </a:p>
        </p:txBody>
      </p:sp>
      <p:sp>
        <p:nvSpPr>
          <p:cNvPr id="4" name="Espace réservé de l'image des diapositives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5"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D7E4CF8F-CA86-4223-A367-0950CE41561B}" type="slidenum">
              <a:rPr lang="fr-FR"/>
              <a:t>‹N°›</a:t>
            </a:fld>
            <a:endParaRPr lang="fr-FR"/>
          </a:p>
        </p:txBody>
      </p:sp>
    </p:spTree>
  </p:cSld>
  <p:clrMap bg1="lt1" tx1="dk1" bg2="lt2" tx2="dk2" accent1="accent1" accent2="accent2" accent3="accent3" accent4="accent4" accent5="accent5" accent6="accent6" hlink="hlink" folHlink="folHlink"/>
  <p:hf hdr="0" dt="0"/>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lvl="0">
              <a:defRPr/>
            </a:pPr>
            <a:endParaRPr sz="1200" b="0" i="0" u="none" dirty="0">
              <a:solidFill>
                <a:srgbClr val="000000"/>
              </a:solidFill>
              <a:latin typeface="Marianne"/>
              <a:ea typeface="Marianne"/>
              <a:cs typeface="Marianne"/>
            </a:endParaRP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t>Développer les CPS suppose la levée d’un maximum d’implicites dont celui de l’évaluation. Mobiliser celle-ci comme outil pédagogique et éducatif à partager avec la classe en favorise l’appropriation pour au final la rendre transparente et en faire un outil de positionnement  permanent : deux garanties de diminution du stress, surtout en filière technique.</a:t>
            </a: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endParaRPr lang="fr-FR"/>
          </a:p>
        </p:txBody>
      </p:sp>
      <p:sp>
        <p:nvSpPr>
          <p:cNvPr id="5" name="Espace réservé du numéro de diapositive 4"/>
          <p:cNvSpPr>
            <a:spLocks noGrp="1"/>
          </p:cNvSpPr>
          <p:nvPr>
            <p:ph type="sldNum" sz="quarter" idx="11"/>
          </p:nvPr>
        </p:nvSpPr>
        <p:spPr/>
        <p:txBody>
          <a:bodyPr/>
          <a:lstStyle/>
          <a:p>
            <a:pPr>
              <a:defRPr/>
            </a:pPr>
            <a:fld id="{D7E4CF8F-CA86-4223-A367-0950CE41561B}" type="slidenum">
              <a:rPr lang="fr-FR" smtClean="0"/>
              <a:t>25</a:t>
            </a:fld>
            <a:endParaRPr lang="fr-FR"/>
          </a:p>
        </p:txBody>
      </p:sp>
    </p:spTree>
    <p:extLst>
      <p:ext uri="{BB962C8B-B14F-4D97-AF65-F5344CB8AC3E}">
        <p14:creationId xmlns:p14="http://schemas.microsoft.com/office/powerpoint/2010/main" val="1234123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marL="0" marR="0" lvl="0" indent="0" algn="l" defTabSz="914400">
              <a:lnSpc>
                <a:spcPct val="100000"/>
              </a:lnSpc>
              <a:spcBef>
                <a:spcPts val="0"/>
              </a:spcBef>
              <a:spcAft>
                <a:spcPts val="0"/>
              </a:spcAft>
              <a:buClrTx/>
              <a:buSzTx/>
              <a:buFontTx/>
              <a:buNone/>
              <a:defRPr/>
            </a:pPr>
            <a:r>
              <a:rPr lang="fr-FR" sz="1200" dirty="0">
                <a:solidFill>
                  <a:schemeClr val="tx1"/>
                </a:solidFill>
                <a:latin typeface="+mn-lt"/>
                <a:ea typeface="+mn-ea"/>
                <a:cs typeface="+mn-cs"/>
              </a:rPr>
              <a:t>La pédagogie coopérative se distingue de la pédagogie de projet, mais peut parfaitement être mise en œuvre de façon simultanée et complémentaire car elles partagent des points d’ancrage : « les composantes principales d’un apprentissage efficace sont la conscience de buts collectifs et d’une responsabilité individuelle […] la réussite du groupe dépend des apprentissages individuels de chacun de ses membres » (</a:t>
            </a:r>
            <a:r>
              <a:rPr lang="fr-FR" sz="1200" dirty="0" err="1">
                <a:solidFill>
                  <a:schemeClr val="tx1"/>
                </a:solidFill>
                <a:latin typeface="+mn-lt"/>
                <a:ea typeface="+mn-ea"/>
                <a:cs typeface="+mn-cs"/>
              </a:rPr>
              <a:t>Slavin</a:t>
            </a:r>
            <a:r>
              <a:rPr lang="fr-FR" sz="1200" dirty="0">
                <a:solidFill>
                  <a:schemeClr val="tx1"/>
                </a:solidFill>
                <a:latin typeface="+mn-lt"/>
                <a:ea typeface="+mn-ea"/>
                <a:cs typeface="+mn-cs"/>
              </a:rPr>
              <a:t>, R. E., (2010). L’apprentissage coopératif p 181. In Comment apprend-on ? la recherche au service de la pratique, Paris OCDE)</a:t>
            </a:r>
            <a:endParaRPr dirty="0"/>
          </a:p>
        </p:txBody>
      </p:sp>
      <p:sp>
        <p:nvSpPr>
          <p:cNvPr id="4" name="Espace réservé du pied de page 3"/>
          <p:cNvSpPr>
            <a:spLocks noGrp="1"/>
          </p:cNvSpPr>
          <p:nvPr>
            <p:ph type="ftr" sz="quarter" idx="10"/>
          </p:nvPr>
        </p:nvSpPr>
        <p:spPr bwMode="auto"/>
        <p:txBody>
          <a:bodyPr/>
          <a:lstStyle/>
          <a:p>
            <a:pPr>
              <a:defRPr/>
            </a:pPr>
            <a:endParaRPr lang="fr-FR"/>
          </a:p>
        </p:txBody>
      </p:sp>
      <p:sp>
        <p:nvSpPr>
          <p:cNvPr id="5" name="Espace réservé du numéro de diapositive 4"/>
          <p:cNvSpPr>
            <a:spLocks noGrp="1"/>
          </p:cNvSpPr>
          <p:nvPr>
            <p:ph type="sldNum" sz="quarter" idx="11"/>
          </p:nvPr>
        </p:nvSpPr>
        <p:spPr bwMode="auto"/>
        <p:txBody>
          <a:bodyPr/>
          <a:lstStyle/>
          <a:p>
            <a:pPr>
              <a:defRPr/>
            </a:pPr>
            <a:fld id="{D7E4CF8F-CA86-4223-A367-0950CE41561B}" type="slidenum">
              <a:rPr lang="fr-FR"/>
              <a:t>26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a:xfrm>
            <a:off x="685800" y="1143000"/>
            <a:ext cx="5486400" cy="3086100"/>
          </a:xfrm>
        </p:spPr>
      </p:sp>
      <p:sp>
        <p:nvSpPr>
          <p:cNvPr id="3" name="Espace réservé des notes 2"/>
          <p:cNvSpPr>
            <a:spLocks noGrp="1"/>
          </p:cNvSpPr>
          <p:nvPr>
            <p:ph type="body" idx="1"/>
          </p:nvPr>
        </p:nvSpPr>
        <p:spPr bwMode="auto"/>
        <p:txBody>
          <a:bodyPr/>
          <a:lstStyle/>
          <a:p>
            <a:pPr>
              <a:defRPr/>
            </a:pPr>
            <a:endParaRPr dirty="0"/>
          </a:p>
        </p:txBody>
      </p:sp>
      <p:sp>
        <p:nvSpPr>
          <p:cNvPr id="4" name="Espace réservé du pied de page 3"/>
          <p:cNvSpPr>
            <a:spLocks noGrp="1"/>
          </p:cNvSpPr>
          <p:nvPr>
            <p:ph type="ftr" sz="quarter" idx="10"/>
          </p:nvPr>
        </p:nvSpPr>
        <p:spPr bwMode="auto"/>
        <p:txBody>
          <a:bodyPr/>
          <a:lstStyle/>
          <a:p>
            <a:pPr>
              <a:defRPr/>
            </a:pPr>
            <a:endParaRPr lang="fr-FR"/>
          </a:p>
        </p:txBody>
      </p:sp>
      <p:sp>
        <p:nvSpPr>
          <p:cNvPr id="5" name="Espace réservé du numéro de diapositive 4"/>
          <p:cNvSpPr>
            <a:spLocks noGrp="1"/>
          </p:cNvSpPr>
          <p:nvPr>
            <p:ph type="sldNum" sz="quarter" idx="11"/>
          </p:nvPr>
        </p:nvSpPr>
        <p:spPr bwMode="auto"/>
        <p:txBody>
          <a:bodyPr/>
          <a:lstStyle/>
          <a:p>
            <a:pPr>
              <a:defRPr/>
            </a:pPr>
            <a:fld id="{D7E4CF8F-CA86-4223-A367-0950CE41561B}" type="slidenum">
              <a:rPr lang="fr-FR"/>
              <a:t>29</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a:xfrm>
            <a:off x="685800" y="1143000"/>
            <a:ext cx="5486400" cy="3086100"/>
          </a:xfrm>
        </p:spPr>
      </p:sp>
      <p:sp>
        <p:nvSpPr>
          <p:cNvPr id="3" name="Espace réservé des notes 2"/>
          <p:cNvSpPr>
            <a:spLocks noGrp="1"/>
          </p:cNvSpPr>
          <p:nvPr>
            <p:ph type="body" idx="1"/>
          </p:nvPr>
        </p:nvSpPr>
        <p:spPr bwMode="auto"/>
        <p:txBody>
          <a:bodyPr/>
          <a:lstStyle/>
          <a:p>
            <a:pPr>
              <a:defRPr/>
            </a:pPr>
            <a:endParaRPr dirty="0"/>
          </a:p>
        </p:txBody>
      </p:sp>
      <p:sp>
        <p:nvSpPr>
          <p:cNvPr id="4" name="Espace réservé du pied de page 3"/>
          <p:cNvSpPr>
            <a:spLocks noGrp="1"/>
          </p:cNvSpPr>
          <p:nvPr>
            <p:ph type="ftr" sz="quarter" idx="10"/>
          </p:nvPr>
        </p:nvSpPr>
        <p:spPr bwMode="auto"/>
        <p:txBody>
          <a:bodyPr/>
          <a:lstStyle/>
          <a:p>
            <a:pPr>
              <a:defRPr/>
            </a:pPr>
            <a:endParaRPr lang="fr-FR"/>
          </a:p>
        </p:txBody>
      </p:sp>
      <p:sp>
        <p:nvSpPr>
          <p:cNvPr id="5" name="Espace réservé du numéro de diapositive 4"/>
          <p:cNvSpPr>
            <a:spLocks noGrp="1"/>
          </p:cNvSpPr>
          <p:nvPr>
            <p:ph type="sldNum" sz="quarter" idx="11"/>
          </p:nvPr>
        </p:nvSpPr>
        <p:spPr bwMode="auto"/>
        <p:txBody>
          <a:bodyPr/>
          <a:lstStyle/>
          <a:p>
            <a:pPr>
              <a:defRPr/>
            </a:pPr>
            <a:fld id="{D7E4CF8F-CA86-4223-A367-0950CE41561B}" type="slidenum">
              <a:rPr lang="fr-FR"/>
              <a:t>30</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52049771" name="Espace réservé de l'image des diapositives 1"/>
          <p:cNvSpPr>
            <a:spLocks noGrp="1" noRot="1" noChangeAspect="1"/>
          </p:cNvSpPr>
          <p:nvPr>
            <p:ph type="sldImg"/>
          </p:nvPr>
        </p:nvSpPr>
        <p:spPr bwMode="auto">
          <a:xfrm>
            <a:off x="685800" y="1143000"/>
            <a:ext cx="5486400" cy="3086100"/>
          </a:xfrm>
        </p:spPr>
      </p:sp>
      <p:sp>
        <p:nvSpPr>
          <p:cNvPr id="198548609" name="Espace réservé des notes 2"/>
          <p:cNvSpPr>
            <a:spLocks noGrp="1"/>
          </p:cNvSpPr>
          <p:nvPr>
            <p:ph type="body" idx="1"/>
          </p:nvPr>
        </p:nvSpPr>
        <p:spPr bwMode="auto"/>
        <p:txBody>
          <a:bodyPr/>
          <a:lstStyle/>
          <a:p>
            <a:pPr>
              <a:defRPr/>
            </a:pPr>
            <a:endParaRPr/>
          </a:p>
          <a:p>
            <a:pPr>
              <a:defRPr/>
            </a:pPr>
            <a:endParaRPr/>
          </a:p>
        </p:txBody>
      </p:sp>
      <p:sp>
        <p:nvSpPr>
          <p:cNvPr id="1627762823" name="Espace réservé du pied de page 3"/>
          <p:cNvSpPr>
            <a:spLocks noGrp="1"/>
          </p:cNvSpPr>
          <p:nvPr>
            <p:ph type="ftr" sz="quarter" idx="10"/>
          </p:nvPr>
        </p:nvSpPr>
        <p:spPr bwMode="auto"/>
        <p:txBody>
          <a:bodyPr/>
          <a:lstStyle/>
          <a:p>
            <a:pPr>
              <a:defRPr/>
            </a:pPr>
            <a:endParaRPr lang="fr-FR"/>
          </a:p>
        </p:txBody>
      </p:sp>
      <p:sp>
        <p:nvSpPr>
          <p:cNvPr id="1050784202" name="Espace réservé du numéro de diapositive 4"/>
          <p:cNvSpPr>
            <a:spLocks noGrp="1"/>
          </p:cNvSpPr>
          <p:nvPr>
            <p:ph type="sldNum" sz="quarter" idx="11"/>
          </p:nvPr>
        </p:nvSpPr>
        <p:spPr bwMode="auto"/>
        <p:txBody>
          <a:bodyPr/>
          <a:lstStyle/>
          <a:p>
            <a:pPr>
              <a:defRPr/>
            </a:pPr>
            <a:fld id="{169FF22C-EA50-4035-BCB6-B22D7353B589}" type="slidenum">
              <a:rPr lang="fr-FR"/>
              <a:t>38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fld id="{42A21A45-4829-4ED7-8133-CD0FDBCC0CE6}" type="datetime1">
              <a:rPr lang="fr-FR"/>
              <a:t>15/06/2022</a:t>
            </a:fld>
            <a:endParaRPr lang="fr-FR"/>
          </a:p>
        </p:txBody>
      </p:sp>
      <p:sp>
        <p:nvSpPr>
          <p:cNvPr id="5" name="Espace réservé du pied de page 4"/>
          <p:cNvSpPr>
            <a:spLocks noGrp="1"/>
          </p:cNvSpPr>
          <p:nvPr>
            <p:ph type="ftr" sz="quarter" idx="11"/>
          </p:nvPr>
        </p:nvSpPr>
        <p:spPr bwMode="gray">
          <a:xfrm>
            <a:off x="960000" y="5226529"/>
            <a:ext cx="4320000" cy="1200000"/>
          </a:xfrm>
        </p:spPr>
        <p:txBody>
          <a:bodyPr anchor="b" anchorCtr="0"/>
          <a:lstStyle>
            <a:lvl1pPr>
              <a:defRPr sz="1550"/>
            </a:lvl1pPr>
          </a:lstStyle>
          <a:p>
            <a:pPr>
              <a:defRPr/>
            </a:pPr>
            <a:r>
              <a:rPr lang="fr-FR"/>
              <a:t>DGER/SDPOFE/BDET</a:t>
            </a:r>
            <a:endParaRPr/>
          </a:p>
        </p:txBody>
      </p:sp>
      <p:sp>
        <p:nvSpPr>
          <p:cNvPr id="6" name="Espace réservé du numéro de diapositive 5"/>
          <p:cNvSpPr>
            <a:spLocks noGrp="1"/>
          </p:cNvSpPr>
          <p:nvPr>
            <p:ph type="sldNum" sz="quarter" idx="12"/>
          </p:nvPr>
        </p:nvSpPr>
        <p:spPr bwMode="gray">
          <a:xfrm>
            <a:off x="0" y="6618000"/>
            <a:ext cx="240000" cy="240000"/>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r>
              <a:rPr lang="fr-FR"/>
              <a:t>Titre</a:t>
            </a:r>
            <a:endParaRPr/>
          </a:p>
        </p:txBody>
      </p:sp>
      <p:pic>
        <p:nvPicPr>
          <p:cNvPr id="10" name="Image 9" descr="https://intranet.national.agriculture.rie.gouv.fr/IMG/png/MASA_cartouche_RVB_cle8f6c18.png">
            <a:extLst>
              <a:ext uri="{FF2B5EF4-FFF2-40B4-BE49-F238E27FC236}">
                <a16:creationId xmlns:a16="http://schemas.microsoft.com/office/drawing/2014/main" id="{F0A44090-5D7A-477D-A6E0-0D0AF84AC6E4}"/>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7408" y="536812"/>
            <a:ext cx="3312368" cy="2232248"/>
          </a:xfrm>
          <a:prstGeom prst="rect">
            <a:avLst/>
          </a:prstGeom>
          <a:noFill/>
          <a:ln>
            <a:noFill/>
          </a:ln>
        </p:spPr>
      </p:pic>
      <p:pic>
        <p:nvPicPr>
          <p:cNvPr id="11" name="Image 10">
            <a:extLst>
              <a:ext uri="{FF2B5EF4-FFF2-40B4-BE49-F238E27FC236}">
                <a16:creationId xmlns:a16="http://schemas.microsoft.com/office/drawing/2014/main" id="{D769ACA5-1409-47D4-81C5-2CB29B46EF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8328248" y="631084"/>
            <a:ext cx="3160083" cy="10801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r>
              <a:rPr lang="fr-FR"/>
              <a:t>Titre</a:t>
            </a:r>
            <a:endParaRPr/>
          </a:p>
        </p:txBody>
      </p:sp>
      <p:sp>
        <p:nvSpPr>
          <p:cNvPr id="2" name="Espace réservé de la date 1"/>
          <p:cNvSpPr>
            <a:spLocks noGrp="1"/>
          </p:cNvSpPr>
          <p:nvPr>
            <p:ph type="dt" sz="half" idx="10"/>
          </p:nvPr>
        </p:nvSpPr>
        <p:spPr bwMode="gray"/>
        <p:txBody>
          <a:bodyPr/>
          <a:lstStyle/>
          <a:p>
            <a:pPr algn="r">
              <a:defRPr/>
            </a:pPr>
            <a:fld id="{4E450FED-293F-4180-8977-D689E55949B9}" type="datetime1">
              <a:rPr lang="fr-FR" cap="all"/>
              <a:t>15/06/2022</a:t>
            </a:fld>
            <a:endParaRPr lang="fr-FR" cap="all"/>
          </a:p>
        </p:txBody>
      </p:sp>
      <p:sp>
        <p:nvSpPr>
          <p:cNvPr id="3" name="Espace réservé du pied de page 2"/>
          <p:cNvSpPr>
            <a:spLocks noGrp="1"/>
          </p:cNvSpPr>
          <p:nvPr>
            <p:ph type="ftr" sz="quarter" idx="11"/>
          </p:nvPr>
        </p:nvSpPr>
        <p:spPr bwMode="gray"/>
        <p:txBody>
          <a:bodyPr/>
          <a:lstStyle/>
          <a:p>
            <a:pPr>
              <a:defRPr/>
            </a:pPr>
            <a:r>
              <a:rPr lang="fr-FR"/>
              <a:t>DGER/SDPOFE/BDET</a:t>
            </a:r>
            <a:endParaRPr/>
          </a:p>
        </p:txBody>
      </p:sp>
      <p:sp>
        <p:nvSpPr>
          <p:cNvPr id="8" name="Espace réservé du numéro de diapositive 7"/>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1" name="Espace réservé du texte 10"/>
          <p:cNvSpPr>
            <a:spLocks noGrp="1"/>
          </p:cNvSpPr>
          <p:nvPr>
            <p:ph type="body" sz="quarter" idx="13" hasCustomPrompt="1"/>
          </p:nvPr>
        </p:nvSpPr>
        <p:spPr bwMode="gray">
          <a:xfrm>
            <a:off x="480000" y="3128062"/>
            <a:ext cx="11232000" cy="2769600"/>
          </a:xfrm>
        </p:spPr>
        <p:txBody>
          <a:bodyPr/>
          <a:lstStyle>
            <a:lvl1pPr>
              <a:lnSpc>
                <a:spcPct val="90000"/>
              </a:lnSpc>
              <a:spcAft>
                <a:spcPts val="0"/>
              </a:spcAft>
              <a:defRPr sz="4350" b="1" cap="all"/>
            </a:lvl1pPr>
            <a:lvl2pPr marL="0" indent="0">
              <a:spcBef>
                <a:spcPts val="667"/>
              </a:spcBef>
              <a:spcAft>
                <a:spcPts val="0"/>
              </a:spcAft>
              <a:buNone/>
              <a:defRPr sz="2450"/>
            </a:lvl2pPr>
          </a:lstStyle>
          <a:p>
            <a:pPr lvl="0">
              <a:defRPr/>
            </a:pPr>
            <a:r>
              <a:rPr lang="fr-FR"/>
              <a:t>Titre</a:t>
            </a:r>
            <a:endParaRPr/>
          </a:p>
          <a:p>
            <a:pPr lvl="1">
              <a:defRPr/>
            </a:pPr>
            <a:r>
              <a:rPr lang="fr-FR"/>
              <a:t>Sous-titre</a:t>
            </a:r>
            <a:endParaRPr/>
          </a:p>
        </p:txBody>
      </p:sp>
      <p:cxnSp>
        <p:nvCxnSpPr>
          <p:cNvPr id="12" name="Connecteur droit 11"/>
          <p:cNvCxnSpPr>
            <a:cxnSpLocks/>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alphaModFix/>
          </a:blip>
          <a:stretch/>
        </p:blipFill>
        <p:spPr bwMode="auto">
          <a:xfrm>
            <a:off x="240000" y="240001"/>
            <a:ext cx="3407968" cy="211784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Sommaire">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479998" y="1200000"/>
            <a:ext cx="11232000" cy="96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fld id="{69D8BFDA-6122-4E7D-80C6-FD3725C4CCD5}" type="datetime1">
              <a:rPr lang="fr-FR" cap="all"/>
              <a:t>15/06/2022</a:t>
            </a:fld>
            <a:endParaRPr lang="fr-FR" cap="all"/>
          </a:p>
        </p:txBody>
      </p:sp>
      <p:sp>
        <p:nvSpPr>
          <p:cNvPr id="4" name="Espace réservé du pied de page 3"/>
          <p:cNvSpPr>
            <a:spLocks noGrp="1"/>
          </p:cNvSpPr>
          <p:nvPr>
            <p:ph type="ftr" sz="quarter" idx="11"/>
          </p:nvPr>
        </p:nvSpPr>
        <p:spPr bwMode="gray"/>
        <p:txBody>
          <a:bodyPr/>
          <a:lstStyle/>
          <a:p>
            <a:pPr>
              <a:defRPr/>
            </a:pPr>
            <a:r>
              <a:rPr lang="fr-FR"/>
              <a:t>DGER/SDPOFE/BDET</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8" name="Espace réservé du texte 7"/>
          <p:cNvSpPr>
            <a:spLocks noGrp="1"/>
          </p:cNvSpPr>
          <p:nvPr>
            <p:ph type="body" sz="quarter" idx="13" hasCustomPrompt="1"/>
          </p:nvPr>
        </p:nvSpPr>
        <p:spPr bwMode="gray">
          <a:xfrm>
            <a:off x="479996" y="2522624"/>
            <a:ext cx="3360000" cy="3374400"/>
          </a:xfrm>
        </p:spPr>
        <p:txBody>
          <a:bodyPr/>
          <a:lstStyle>
            <a:lvl1pPr marL="191998" indent="-191998">
              <a:spcBef>
                <a:spcPts val="533"/>
              </a:spcBef>
              <a:spcAft>
                <a:spcPts val="1067"/>
              </a:spcAft>
              <a:buFont typeface="+mj-lt"/>
              <a:buAutoNum type="arabicPeriod"/>
              <a:defRPr b="1"/>
            </a:lvl1pPr>
            <a:lvl2pPr marL="431994" indent="-191998">
              <a:spcBef>
                <a:spcPts val="800"/>
              </a:spcBef>
              <a:spcAft>
                <a:spcPts val="1067"/>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9" name="Espace réservé du texte 7"/>
          <p:cNvSpPr>
            <a:spLocks noGrp="1"/>
          </p:cNvSpPr>
          <p:nvPr>
            <p:ph type="body" sz="quarter" idx="14" hasCustomPrompt="1"/>
          </p:nvPr>
        </p:nvSpPr>
        <p:spPr bwMode="gray">
          <a:xfrm>
            <a:off x="4416000" y="2524801"/>
            <a:ext cx="3360000" cy="3374400"/>
          </a:xfrm>
        </p:spPr>
        <p:txBody>
          <a:bodyPr/>
          <a:lstStyle>
            <a:lvl1pPr marL="191998" indent="-191998">
              <a:spcBef>
                <a:spcPts val="533"/>
              </a:spcBef>
              <a:spcAft>
                <a:spcPts val="1067"/>
              </a:spcAft>
              <a:buFont typeface="+mj-lt"/>
              <a:buAutoNum type="arabicPeriod"/>
              <a:defRPr b="1"/>
            </a:lvl1pPr>
            <a:lvl2pPr marL="431994" indent="-191998">
              <a:spcBef>
                <a:spcPts val="800"/>
              </a:spcBef>
              <a:spcAft>
                <a:spcPts val="1067"/>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10" name="Espace réservé du texte 7"/>
          <p:cNvSpPr>
            <a:spLocks noGrp="1"/>
          </p:cNvSpPr>
          <p:nvPr>
            <p:ph type="body" sz="quarter" idx="15" hasCustomPrompt="1"/>
          </p:nvPr>
        </p:nvSpPr>
        <p:spPr bwMode="gray">
          <a:xfrm>
            <a:off x="8351998" y="2524801"/>
            <a:ext cx="3360000" cy="3374400"/>
          </a:xfrm>
        </p:spPr>
        <p:txBody>
          <a:bodyPr/>
          <a:lstStyle>
            <a:lvl1pPr marL="191998" indent="-191998">
              <a:spcBef>
                <a:spcPts val="533"/>
              </a:spcBef>
              <a:spcAft>
                <a:spcPts val="1067"/>
              </a:spcAft>
              <a:buFont typeface="+mj-lt"/>
              <a:buAutoNum type="arabicPeriod"/>
              <a:defRPr b="1"/>
            </a:lvl1pPr>
            <a:lvl2pPr marL="431994" indent="-191998">
              <a:spcBef>
                <a:spcPts val="800"/>
              </a:spcBef>
              <a:spcAft>
                <a:spcPts val="1067"/>
              </a:spcAft>
              <a:buFont typeface="+mj-lt"/>
              <a:buAutoNum type="alphaLcPeriod"/>
              <a:defRPr/>
            </a:lvl2pPr>
          </a:lstStyle>
          <a:p>
            <a:pPr lvl="0">
              <a:defRPr/>
            </a:pPr>
            <a:r>
              <a:rPr lang="fr-FR"/>
              <a:t>Titre de la partie</a:t>
            </a:r>
            <a:endParaRPr/>
          </a:p>
          <a:p>
            <a:pPr lvl="1">
              <a:defRPr/>
            </a:pPr>
            <a:r>
              <a:rPr lang="fr-FR"/>
              <a:t>Deuxième niveau</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Chapitre">
    <p:spTree>
      <p:nvGrpSpPr>
        <p:cNvPr id="1" name=""/>
        <p:cNvGrpSpPr/>
        <p:nvPr/>
      </p:nvGrpSpPr>
      <p:grpSpPr bwMode="auto">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875200"/>
          </a:xfrm>
          <a:prstGeom prst="rect">
            <a:avLst/>
          </a:prstGeom>
          <a:solidFill>
            <a:schemeClr val="bg1">
              <a:lumMod val="85000"/>
            </a:schemeClr>
          </a:solidFill>
        </p:spPr>
        <p:txBody>
          <a:bodyPr tIns="1080000" anchor="ctr" anchorCtr="0"/>
          <a:lstStyle>
            <a:lvl1pPr algn="ctr">
              <a:defRPr cap="all"/>
            </a:lvl1pPr>
          </a:lstStyle>
          <a:p>
            <a:pPr>
              <a:defRPr/>
            </a:pPr>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endParaRPr/>
          </a:p>
        </p:txBody>
      </p:sp>
      <p:sp>
        <p:nvSpPr>
          <p:cNvPr id="2" name="Titre 1"/>
          <p:cNvSpPr>
            <a:spLocks noGrp="1"/>
          </p:cNvSpPr>
          <p:nvPr>
            <p:ph type="title" hasCustomPrompt="1"/>
          </p:nvPr>
        </p:nvSpPr>
        <p:spPr bwMode="gray">
          <a:xfrm>
            <a:off x="479998"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extrusionOk="0">
                <a:moveTo>
                  <a:pt x="8424000" y="4046400"/>
                </a:moveTo>
                <a:lnTo>
                  <a:pt x="0" y="4046360"/>
                </a:lnTo>
              </a:path>
            </a:pathLst>
          </a:custGeom>
          <a:ln w="10160">
            <a:solidFill>
              <a:schemeClr val="tx1"/>
            </a:solidFill>
          </a:ln>
        </p:spPr>
        <p:txBody>
          <a:bodyPr lIns="0" bIns="360000" anchor="ctr" anchorCtr="0"/>
          <a:lstStyle>
            <a:lvl1pPr marL="527993" indent="-527993">
              <a:buFont typeface="+mj-lt"/>
              <a:buAutoNum type="arabicPeriod"/>
              <a:defRPr sz="4350"/>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fld id="{0D1B5D3F-BE82-491A-B8AD-AC36203227E6}" type="datetime1">
              <a:rPr lang="fr-FR" cap="all"/>
              <a:t>15/06/2022</a:t>
            </a:fld>
            <a:endParaRPr lang="fr-FR" cap="all"/>
          </a:p>
        </p:txBody>
      </p:sp>
      <p:sp>
        <p:nvSpPr>
          <p:cNvPr id="4" name="Espace réservé du pied de page 3"/>
          <p:cNvSpPr>
            <a:spLocks noGrp="1"/>
          </p:cNvSpPr>
          <p:nvPr>
            <p:ph type="ftr" sz="quarter" idx="11"/>
          </p:nvPr>
        </p:nvSpPr>
        <p:spPr bwMode="gray"/>
        <p:txBody>
          <a:bodyPr/>
          <a:lstStyle/>
          <a:p>
            <a:pPr>
              <a:defRPr/>
            </a:pPr>
            <a:r>
              <a:rPr lang="fr-FR"/>
              <a:t>DGER/SDPOFE/BDET</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re et textes 3 colonnes">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479998" y="1200000"/>
            <a:ext cx="11232000" cy="96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fld id="{A2BC95B9-79B4-4D9A-A34A-F975132D2108}" type="datetime1">
              <a:rPr lang="fr-FR" cap="all"/>
              <a:t>15/06/2022</a:t>
            </a:fld>
            <a:endParaRPr lang="fr-FR" cap="all"/>
          </a:p>
        </p:txBody>
      </p:sp>
      <p:sp>
        <p:nvSpPr>
          <p:cNvPr id="4" name="Espace réservé du pied de page 3"/>
          <p:cNvSpPr>
            <a:spLocks noGrp="1"/>
          </p:cNvSpPr>
          <p:nvPr>
            <p:ph type="ftr" sz="quarter" idx="11"/>
          </p:nvPr>
        </p:nvSpPr>
        <p:spPr bwMode="gray"/>
        <p:txBody>
          <a:bodyPr/>
          <a:lstStyle/>
          <a:p>
            <a:pPr>
              <a:defRPr/>
            </a:pPr>
            <a:r>
              <a:rPr lang="fr-FR"/>
              <a:t>DGER/SDPOFE/BDET</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0" name="Espace réservé du texte 9"/>
          <p:cNvSpPr>
            <a:spLocks noGrp="1"/>
          </p:cNvSpPr>
          <p:nvPr>
            <p:ph type="body" sz="quarter" idx="13" hasCustomPrompt="1"/>
          </p:nvPr>
        </p:nvSpPr>
        <p:spPr bwMode="gray">
          <a:xfrm>
            <a:off x="4416000" y="240000"/>
            <a:ext cx="7296000" cy="480000"/>
          </a:xfrm>
        </p:spPr>
        <p:txBody>
          <a:bodyPr/>
          <a:lstStyle>
            <a:lvl1pPr marL="143998" indent="-143998" algn="r">
              <a:spcAft>
                <a:spcPts val="0"/>
              </a:spcAft>
              <a:buFont typeface="+mj-lt"/>
              <a:buAutoNum type="arabicPeriod"/>
              <a:defRPr sz="1000" b="1"/>
            </a:lvl1pPr>
            <a:lvl2pPr marL="143998" indent="-143998" algn="r">
              <a:spcBef>
                <a:spcPts val="0"/>
              </a:spcBef>
              <a:spcAft>
                <a:spcPts val="0"/>
              </a:spcAft>
              <a:buFont typeface="+mj-lt"/>
              <a:buAutoNum type="alphaLcPeriod"/>
              <a:defRPr sz="1000"/>
            </a:lvl2pPr>
          </a:lstStyle>
          <a:p>
            <a:pPr lvl="0">
              <a:defRPr/>
            </a:pPr>
            <a:r>
              <a:rPr lang="fr-FR"/>
              <a:t>Titre</a:t>
            </a:r>
            <a:endParaRPr/>
          </a:p>
          <a:p>
            <a:pPr lvl="1">
              <a:defRPr/>
            </a:pPr>
            <a:r>
              <a:rPr lang="fr-FR"/>
              <a:t>Sous-titre</a:t>
            </a:r>
            <a:endParaRPr/>
          </a:p>
        </p:txBody>
      </p:sp>
      <p:sp>
        <p:nvSpPr>
          <p:cNvPr id="12" name="Espace réservé du texte 11"/>
          <p:cNvSpPr>
            <a:spLocks noGrp="1"/>
          </p:cNvSpPr>
          <p:nvPr>
            <p:ph type="body" sz="quarter" idx="14" hasCustomPrompt="1"/>
          </p:nvPr>
        </p:nvSpPr>
        <p:spPr bwMode="gray">
          <a:xfrm>
            <a:off x="479998" y="2448000"/>
            <a:ext cx="3360000" cy="3432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3" name="Espace réservé du texte 11"/>
          <p:cNvSpPr>
            <a:spLocks noGrp="1"/>
          </p:cNvSpPr>
          <p:nvPr>
            <p:ph type="body" sz="quarter" idx="15" hasCustomPrompt="1"/>
          </p:nvPr>
        </p:nvSpPr>
        <p:spPr bwMode="gray">
          <a:xfrm>
            <a:off x="4416000" y="2448000"/>
            <a:ext cx="3360000" cy="3432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4" name="Espace réservé du texte 11"/>
          <p:cNvSpPr>
            <a:spLocks noGrp="1"/>
          </p:cNvSpPr>
          <p:nvPr>
            <p:ph type="body" sz="quarter" idx="16" hasCustomPrompt="1"/>
          </p:nvPr>
        </p:nvSpPr>
        <p:spPr bwMode="gray">
          <a:xfrm>
            <a:off x="8352000" y="2448000"/>
            <a:ext cx="3360000" cy="3432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 userDrawn="1">
  <p:cSld name="Diapositive de titr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914400" y="1122363"/>
            <a:ext cx="10363200" cy="2387600"/>
          </a:xfrm>
        </p:spPr>
        <p:txBody>
          <a:bodyPr anchor="b"/>
          <a:lstStyle>
            <a:lvl1pPr algn="ctr">
              <a:defRPr sz="2550"/>
            </a:lvl1pPr>
          </a:lstStyle>
          <a:p>
            <a:pPr>
              <a:defRPr/>
            </a:pPr>
            <a:r>
              <a:rPr lang="fr-FR"/>
              <a:t>Modifiez le style du titre</a:t>
            </a:r>
            <a:endParaRPr lang="en-US"/>
          </a:p>
        </p:txBody>
      </p:sp>
      <p:sp>
        <p:nvSpPr>
          <p:cNvPr id="3" name="Subtitle 2"/>
          <p:cNvSpPr>
            <a:spLocks noGrp="1"/>
          </p:cNvSpPr>
          <p:nvPr>
            <p:ph type="subTitle" idx="1"/>
          </p:nvPr>
        </p:nvSpPr>
        <p:spPr bwMode="auto">
          <a:xfrm>
            <a:off x="1524000" y="3602038"/>
            <a:ext cx="9144000" cy="1655762"/>
          </a:xfrm>
        </p:spPr>
        <p:txBody>
          <a:bodyPr/>
          <a:lstStyle>
            <a:lvl1pPr marL="0" indent="0" algn="ctr">
              <a:buNone/>
              <a:defRPr sz="1000"/>
            </a:lvl1pPr>
            <a:lvl2pPr marL="192881" indent="0" algn="ctr">
              <a:buNone/>
              <a:defRPr sz="850"/>
            </a:lvl2pPr>
            <a:lvl3pPr marL="385762" indent="0" algn="ctr">
              <a:buNone/>
              <a:defRPr sz="750"/>
            </a:lvl3pPr>
            <a:lvl4pPr marL="578644" indent="0" algn="ctr">
              <a:buNone/>
              <a:defRPr sz="700"/>
            </a:lvl4pPr>
            <a:lvl5pPr marL="771525" indent="0" algn="ctr">
              <a:buNone/>
              <a:defRPr sz="700"/>
            </a:lvl5pPr>
            <a:lvl6pPr marL="964406" indent="0" algn="ctr">
              <a:buNone/>
              <a:defRPr sz="700"/>
            </a:lvl6pPr>
            <a:lvl7pPr marL="1157288" indent="0" algn="ctr">
              <a:buNone/>
              <a:defRPr sz="700"/>
            </a:lvl7pPr>
            <a:lvl8pPr marL="1350169" indent="0" algn="ctr">
              <a:buNone/>
              <a:defRPr sz="700"/>
            </a:lvl8pPr>
            <a:lvl9pPr marL="1543050" indent="0" algn="ctr">
              <a:buNone/>
              <a:defRPr sz="700"/>
            </a:lvl9pPr>
          </a:lstStyle>
          <a:p>
            <a:pPr>
              <a:defRPr/>
            </a:pPr>
            <a:r>
              <a:rPr lang="fr-FR"/>
              <a:t>Modifier le style des sous-titres du masque</a:t>
            </a:r>
            <a:endParaRPr lang="en-US"/>
          </a:p>
        </p:txBody>
      </p:sp>
      <p:sp>
        <p:nvSpPr>
          <p:cNvPr id="4" name="Date Placeholder 3"/>
          <p:cNvSpPr>
            <a:spLocks noGrp="1"/>
          </p:cNvSpPr>
          <p:nvPr>
            <p:ph type="dt" sz="half" idx="10"/>
          </p:nvPr>
        </p:nvSpPr>
        <p:spPr bwMode="auto"/>
        <p:txBody>
          <a:bodyPr/>
          <a:lstStyle/>
          <a:p>
            <a:pPr>
              <a:defRPr/>
            </a:pPr>
            <a:fld id="{FF9AA5D3-4E40-467A-A043-C99FB7257E01}" type="datetimeFigureOut">
              <a:rPr lang="fr-FR"/>
              <a:t>15/06/2022</a:t>
            </a:fld>
            <a:endParaRPr lang="fr-FR"/>
          </a:p>
        </p:txBody>
      </p:sp>
      <p:sp>
        <p:nvSpPr>
          <p:cNvPr id="5" name="Footer Placeholder 4"/>
          <p:cNvSpPr>
            <a:spLocks noGrp="1"/>
          </p:cNvSpPr>
          <p:nvPr>
            <p:ph type="ftr" sz="quarter" idx="11"/>
          </p:nvPr>
        </p:nvSpPr>
        <p:spPr bwMode="auto"/>
        <p:txBody>
          <a:bodyPr/>
          <a:lstStyle/>
          <a:p>
            <a:pPr>
              <a:defRPr/>
            </a:pPr>
            <a:endParaRPr lang="fr-FR"/>
          </a:p>
        </p:txBody>
      </p:sp>
      <p:sp>
        <p:nvSpPr>
          <p:cNvPr id="6" name="Slide Number Placeholder 5"/>
          <p:cNvSpPr>
            <a:spLocks noGrp="1"/>
          </p:cNvSpPr>
          <p:nvPr>
            <p:ph type="sldNum" sz="quarter" idx="12"/>
          </p:nvPr>
        </p:nvSpPr>
        <p:spPr bwMode="auto"/>
        <p:txBody>
          <a:bodyPr/>
          <a:lstStyle/>
          <a:p>
            <a:pPr>
              <a:defRPr/>
            </a:pPr>
            <a:fld id="{643BCC09-8378-4CC4-A5B3-4D67610B77D5}"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gray">
          <a:xfrm>
            <a:off x="479998" y="1200000"/>
            <a:ext cx="11232000" cy="960000"/>
          </a:xfrm>
          <a:prstGeom prst="rect">
            <a:avLst/>
          </a:prstGeom>
        </p:spPr>
        <p:txBody>
          <a:bodyPr vert="horz" lIns="0" tIns="0" rIns="0" bIns="0" rtlCol="0" anchor="t" anchorCtr="0">
            <a:noAutofit/>
          </a:bodyPr>
          <a:lstStyle/>
          <a:p>
            <a:pPr>
              <a:defRPr/>
            </a:pPr>
            <a:r>
              <a:rPr lang="fr-FR"/>
              <a:t>Titre</a:t>
            </a:r>
            <a:endParaRPr/>
          </a:p>
        </p:txBody>
      </p:sp>
      <p:sp>
        <p:nvSpPr>
          <p:cNvPr id="3" name="Espace réservé du texte 2"/>
          <p:cNvSpPr>
            <a:spLocks noGrp="1"/>
          </p:cNvSpPr>
          <p:nvPr>
            <p:ph type="body" idx="1"/>
          </p:nvPr>
        </p:nvSpPr>
        <p:spPr bwMode="gray">
          <a:xfrm>
            <a:off x="479998" y="2448000"/>
            <a:ext cx="11232000" cy="3432000"/>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4" name="Espace réservé de la date 3"/>
          <p:cNvSpPr>
            <a:spLocks noGrp="1"/>
          </p:cNvSpPr>
          <p:nvPr>
            <p:ph type="dt" sz="half" idx="2"/>
          </p:nvPr>
        </p:nvSpPr>
        <p:spPr bwMode="gray">
          <a:xfrm>
            <a:off x="10152000" y="6378000"/>
            <a:ext cx="1560000" cy="480000"/>
          </a:xfrm>
          <a:prstGeom prst="rect">
            <a:avLst/>
          </a:prstGeom>
        </p:spPr>
        <p:txBody>
          <a:bodyPr vert="horz" lIns="0" tIns="0" rIns="0" bIns="0" rtlCol="0" anchor="ctr" anchorCtr="0">
            <a:noAutofit/>
          </a:bodyPr>
          <a:lstStyle>
            <a:lvl1pPr algn="ctr">
              <a:defRPr sz="1000" b="1">
                <a:solidFill>
                  <a:schemeClr val="tx1"/>
                </a:solidFill>
              </a:defRPr>
            </a:lvl1pPr>
          </a:lstStyle>
          <a:p>
            <a:pPr algn="r">
              <a:defRPr/>
            </a:pPr>
            <a:fld id="{A9E666AE-B58E-492A-99A3-7354C38F1443}" type="datetime1">
              <a:rPr lang="fr-FR" cap="all"/>
              <a:t>15/06/2022</a:t>
            </a:fld>
            <a:endParaRPr lang="fr-FR" cap="all"/>
          </a:p>
        </p:txBody>
      </p:sp>
      <p:sp>
        <p:nvSpPr>
          <p:cNvPr id="5" name="Espace réservé du pied de page 4"/>
          <p:cNvSpPr>
            <a:spLocks noGrp="1"/>
          </p:cNvSpPr>
          <p:nvPr>
            <p:ph type="ftr" sz="quarter" idx="3"/>
          </p:nvPr>
        </p:nvSpPr>
        <p:spPr bwMode="gray">
          <a:xfrm>
            <a:off x="480000" y="6378000"/>
            <a:ext cx="7872000" cy="480000"/>
          </a:xfrm>
          <a:prstGeom prst="rect">
            <a:avLst/>
          </a:prstGeom>
        </p:spPr>
        <p:txBody>
          <a:bodyPr vert="horz" lIns="0" tIns="0" rIns="0" bIns="0" rtlCol="0" anchor="ctr" anchorCtr="0">
            <a:noAutofit/>
          </a:bodyPr>
          <a:lstStyle>
            <a:lvl1pPr algn="l">
              <a:defRPr sz="1000" b="1">
                <a:solidFill>
                  <a:schemeClr val="tx1"/>
                </a:solidFill>
              </a:defRPr>
            </a:lvl1pPr>
          </a:lstStyle>
          <a:p>
            <a:pPr>
              <a:defRPr/>
            </a:pPr>
            <a:r>
              <a:rPr lang="fr-FR"/>
              <a:t>DGER/SDPOFE/BDET</a:t>
            </a:r>
            <a:endParaRPr/>
          </a:p>
        </p:txBody>
      </p:sp>
      <p:sp>
        <p:nvSpPr>
          <p:cNvPr id="6" name="Espace réservé du numéro de diapositive 5"/>
          <p:cNvSpPr>
            <a:spLocks noGrp="1"/>
          </p:cNvSpPr>
          <p:nvPr>
            <p:ph type="sldNum" sz="quarter" idx="4"/>
          </p:nvPr>
        </p:nvSpPr>
        <p:spPr bwMode="gray">
          <a:xfrm>
            <a:off x="8352000"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pPr>
              <a:defRPr/>
            </a:pPr>
            <a:fld id="{733122C9-A0B9-462F-8757-0847AD287B63}" type="slidenum">
              <a:rPr lang="fr-FR"/>
              <a:t>‹N°›</a:t>
            </a:fld>
            <a:endParaRPr lang="fr-FR"/>
          </a:p>
        </p:txBody>
      </p:sp>
      <p:cxnSp>
        <p:nvCxnSpPr>
          <p:cNvPr id="10" name="Connecteur droit 9"/>
          <p:cNvCxnSpPr>
            <a:cxnSpLocks/>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8">
            <a:alphaModFix/>
          </a:blip>
          <a:stretch/>
        </p:blipFill>
        <p:spPr bwMode="auto">
          <a:xfrm>
            <a:off x="384000" y="144000"/>
            <a:ext cx="1199499" cy="7454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defTabSz="1219185">
        <a:lnSpc>
          <a:spcPct val="90000"/>
        </a:lnSpc>
        <a:spcBef>
          <a:spcPts val="0"/>
        </a:spcBef>
        <a:buNone/>
        <a:defRPr sz="3400" b="1">
          <a:solidFill>
            <a:schemeClr val="tx1"/>
          </a:solidFill>
          <a:latin typeface="+mj-lt"/>
          <a:ea typeface="+mj-ea"/>
          <a:cs typeface="+mj-cs"/>
        </a:defRPr>
      </a:lvl1pPr>
    </p:titleStyle>
    <p:bodyStyle>
      <a:lvl1pPr marL="0" indent="0" algn="l" defTabSz="1219185">
        <a:lnSpc>
          <a:spcPct val="100000"/>
        </a:lnSpc>
        <a:spcBef>
          <a:spcPts val="0"/>
        </a:spcBef>
        <a:spcAft>
          <a:spcPts val="667"/>
        </a:spcAft>
        <a:buFont typeface="Arial"/>
        <a:buNone/>
        <a:defRPr sz="1400" b="0">
          <a:solidFill>
            <a:schemeClr val="tx1"/>
          </a:solidFill>
          <a:latin typeface="+mn-lt"/>
          <a:ea typeface="+mn-ea"/>
          <a:cs typeface="+mn-cs"/>
        </a:defRPr>
      </a:lvl1pPr>
      <a:lvl2pPr marL="335995" indent="-95999" algn="l" defTabSz="1219185">
        <a:lnSpc>
          <a:spcPct val="100000"/>
        </a:lnSpc>
        <a:spcBef>
          <a:spcPts val="800"/>
        </a:spcBef>
        <a:spcAft>
          <a:spcPts val="800"/>
        </a:spcAft>
        <a:buFont typeface="Arial"/>
        <a:buChar char="•"/>
        <a:defRPr sz="1250">
          <a:solidFill>
            <a:schemeClr val="tx1"/>
          </a:solidFill>
          <a:latin typeface="+mn-lt"/>
          <a:ea typeface="+mn-ea"/>
          <a:cs typeface="+mn-cs"/>
        </a:defRPr>
      </a:lvl2pPr>
      <a:lvl3pPr marL="575993" indent="-95999" algn="l" defTabSz="1219185">
        <a:lnSpc>
          <a:spcPct val="100000"/>
        </a:lnSpc>
        <a:spcBef>
          <a:spcPts val="133"/>
        </a:spcBef>
        <a:spcAft>
          <a:spcPts val="133"/>
        </a:spcAft>
        <a:buSzPct val="100000"/>
        <a:buFont typeface="Arial"/>
        <a:buChar char="•"/>
        <a:defRPr sz="1150">
          <a:solidFill>
            <a:schemeClr val="tx1"/>
          </a:solidFill>
          <a:latin typeface="+mn-lt"/>
          <a:ea typeface="+mn-ea"/>
          <a:cs typeface="+mn-cs"/>
        </a:defRPr>
      </a:lvl3pPr>
      <a:lvl4pPr marL="815990" indent="-95999" algn="l" defTabSz="1219185">
        <a:lnSpc>
          <a:spcPct val="100000"/>
        </a:lnSpc>
        <a:spcBef>
          <a:spcPts val="133"/>
        </a:spcBef>
        <a:spcAft>
          <a:spcPts val="133"/>
        </a:spcAft>
        <a:buSzPct val="100000"/>
        <a:buFont typeface="Arial"/>
        <a:buChar char="•"/>
        <a:defRPr sz="1000">
          <a:solidFill>
            <a:schemeClr val="tx1"/>
          </a:solidFill>
          <a:latin typeface="+mn-lt"/>
          <a:ea typeface="+mn-ea"/>
          <a:cs typeface="+mn-cs"/>
        </a:defRPr>
      </a:lvl4pPr>
      <a:lvl5pPr marL="1103986" indent="-95999" algn="l" defTabSz="1219185">
        <a:lnSpc>
          <a:spcPct val="100000"/>
        </a:lnSpc>
        <a:spcBef>
          <a:spcPts val="133"/>
        </a:spcBef>
        <a:spcAft>
          <a:spcPts val="133"/>
        </a:spcAft>
        <a:buSzPct val="100000"/>
        <a:buFont typeface="Arial"/>
        <a:buChar char="•"/>
        <a:defRPr sz="950">
          <a:solidFill>
            <a:schemeClr val="tx1"/>
          </a:solidFill>
          <a:latin typeface="+mn-lt"/>
          <a:ea typeface="+mn-ea"/>
          <a:cs typeface="+mn-cs"/>
        </a:defRPr>
      </a:lvl5pPr>
      <a:lvl6pPr marL="3352758" indent="-304796" algn="l" defTabSz="1219185">
        <a:spcBef>
          <a:spcPts val="0"/>
        </a:spcBef>
        <a:buFont typeface="Arial"/>
        <a:buChar char="•"/>
        <a:defRPr sz="2650">
          <a:solidFill>
            <a:schemeClr val="tx1"/>
          </a:solidFill>
          <a:latin typeface="+mn-lt"/>
          <a:ea typeface="+mn-ea"/>
          <a:cs typeface="+mn-cs"/>
        </a:defRPr>
      </a:lvl6pPr>
      <a:lvl7pPr marL="3962351" indent="-304796" algn="l" defTabSz="1219185">
        <a:spcBef>
          <a:spcPts val="0"/>
        </a:spcBef>
        <a:buFont typeface="Arial"/>
        <a:buChar char="•"/>
        <a:defRPr sz="2650">
          <a:solidFill>
            <a:schemeClr val="tx1"/>
          </a:solidFill>
          <a:latin typeface="+mn-lt"/>
          <a:ea typeface="+mn-ea"/>
          <a:cs typeface="+mn-cs"/>
        </a:defRPr>
      </a:lvl7pPr>
      <a:lvl8pPr marL="4571943" indent="-304796" algn="l" defTabSz="1219185">
        <a:spcBef>
          <a:spcPts val="0"/>
        </a:spcBef>
        <a:buFont typeface="Arial"/>
        <a:buChar char="•"/>
        <a:defRPr sz="2650">
          <a:solidFill>
            <a:schemeClr val="tx1"/>
          </a:solidFill>
          <a:latin typeface="+mn-lt"/>
          <a:ea typeface="+mn-ea"/>
          <a:cs typeface="+mn-cs"/>
        </a:defRPr>
      </a:lvl8pPr>
      <a:lvl9pPr marL="5181535" indent="-304796" algn="l" defTabSz="1219185">
        <a:spcBef>
          <a:spcPts val="0"/>
        </a:spcBef>
        <a:buFont typeface="Arial"/>
        <a:buChar char="•"/>
        <a:defRPr sz="2650">
          <a:solidFill>
            <a:schemeClr val="tx1"/>
          </a:solidFill>
          <a:latin typeface="+mn-lt"/>
          <a:ea typeface="+mn-ea"/>
          <a:cs typeface="+mn-cs"/>
        </a:defRPr>
      </a:lvl9pPr>
    </p:bodyStyle>
    <p:otherStyle>
      <a:defPPr>
        <a:defRPr lang="fr-FR"/>
      </a:defPPr>
      <a:lvl1pPr marL="0" algn="l" defTabSz="1219185">
        <a:defRPr sz="2400">
          <a:solidFill>
            <a:schemeClr val="tx1"/>
          </a:solidFill>
          <a:latin typeface="+mn-lt"/>
          <a:ea typeface="+mn-ea"/>
          <a:cs typeface="+mn-cs"/>
        </a:defRPr>
      </a:lvl1pPr>
      <a:lvl2pPr marL="609593" algn="l" defTabSz="1219185">
        <a:defRPr sz="2400">
          <a:solidFill>
            <a:schemeClr val="tx1"/>
          </a:solidFill>
          <a:latin typeface="+mn-lt"/>
          <a:ea typeface="+mn-ea"/>
          <a:cs typeface="+mn-cs"/>
        </a:defRPr>
      </a:lvl2pPr>
      <a:lvl3pPr marL="1219185" algn="l" defTabSz="1219185">
        <a:defRPr sz="2400">
          <a:solidFill>
            <a:schemeClr val="tx1"/>
          </a:solidFill>
          <a:latin typeface="+mn-lt"/>
          <a:ea typeface="+mn-ea"/>
          <a:cs typeface="+mn-cs"/>
        </a:defRPr>
      </a:lvl3pPr>
      <a:lvl4pPr marL="1828777" algn="l" defTabSz="1219185">
        <a:defRPr sz="2400">
          <a:solidFill>
            <a:schemeClr val="tx1"/>
          </a:solidFill>
          <a:latin typeface="+mn-lt"/>
          <a:ea typeface="+mn-ea"/>
          <a:cs typeface="+mn-cs"/>
        </a:defRPr>
      </a:lvl4pPr>
      <a:lvl5pPr marL="2438369" algn="l" defTabSz="1219185">
        <a:defRPr sz="2400">
          <a:solidFill>
            <a:schemeClr val="tx1"/>
          </a:solidFill>
          <a:latin typeface="+mn-lt"/>
          <a:ea typeface="+mn-ea"/>
          <a:cs typeface="+mn-cs"/>
        </a:defRPr>
      </a:lvl5pPr>
      <a:lvl6pPr marL="3047961" algn="l" defTabSz="1219185">
        <a:defRPr sz="2400">
          <a:solidFill>
            <a:schemeClr val="tx1"/>
          </a:solidFill>
          <a:latin typeface="+mn-lt"/>
          <a:ea typeface="+mn-ea"/>
          <a:cs typeface="+mn-cs"/>
        </a:defRPr>
      </a:lvl6pPr>
      <a:lvl7pPr marL="3657555" algn="l" defTabSz="1219185">
        <a:defRPr sz="2400">
          <a:solidFill>
            <a:schemeClr val="tx1"/>
          </a:solidFill>
          <a:latin typeface="+mn-lt"/>
          <a:ea typeface="+mn-ea"/>
          <a:cs typeface="+mn-cs"/>
        </a:defRPr>
      </a:lvl7pPr>
      <a:lvl8pPr marL="4267146" algn="l" defTabSz="1219185">
        <a:defRPr sz="2400">
          <a:solidFill>
            <a:schemeClr val="tx1"/>
          </a:solidFill>
          <a:latin typeface="+mn-lt"/>
          <a:ea typeface="+mn-ea"/>
          <a:cs typeface="+mn-cs"/>
        </a:defRPr>
      </a:lvl8pPr>
      <a:lvl9pPr marL="4876739" algn="l" defTabSz="1219185">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2234606" name="Espace réservé de la date 3"/>
          <p:cNvSpPr>
            <a:spLocks noGrp="1"/>
          </p:cNvSpPr>
          <p:nvPr>
            <p:ph type="dt" sz="half" idx="10"/>
          </p:nvPr>
        </p:nvSpPr>
        <p:spPr bwMode="gray">
          <a:xfrm>
            <a:off x="0" y="6617999"/>
            <a:ext cx="239999" cy="239999"/>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fld id="{1AD91088-40B0-EA22-E99B-35953FBF2ABA}" type="datetime1">
              <a:rPr lang="fr-FR"/>
              <a:t>15/06/2022</a:t>
            </a:fld>
            <a:endParaRPr lang="fr-FR"/>
          </a:p>
        </p:txBody>
      </p:sp>
      <p:sp>
        <p:nvSpPr>
          <p:cNvPr id="1111651596" name="Espace réservé du numéro de diapositive 5"/>
          <p:cNvSpPr>
            <a:spLocks noGrp="1"/>
          </p:cNvSpPr>
          <p:nvPr>
            <p:ph type="sldNum" sz="quarter" idx="12"/>
          </p:nvPr>
        </p:nvSpPr>
        <p:spPr bwMode="gray">
          <a:xfrm>
            <a:off x="0" y="6617999"/>
            <a:ext cx="239999" cy="239999"/>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fld id="{D8B823F0-BEC8-EC66-A0C0-48637DD3A772}" type="slidenum">
              <a:rPr lang="fr-FR"/>
              <a:t>1</a:t>
            </a:fld>
            <a:endParaRPr lang="fr-FR"/>
          </a:p>
        </p:txBody>
      </p:sp>
      <p:sp>
        <p:nvSpPr>
          <p:cNvPr id="1683029737" name="Titre 6"/>
          <p:cNvSpPr>
            <a:spLocks noGrp="1"/>
          </p:cNvSpPr>
          <p:nvPr>
            <p:ph type="title" hasCustomPrompt="1"/>
          </p:nvPr>
        </p:nvSpPr>
        <p:spPr bwMode="gray">
          <a:xfrm>
            <a:off x="0" y="0"/>
            <a:ext cx="239999" cy="239999"/>
          </a:xfrm>
          <a:prstGeom prst="rect">
            <a:avLst/>
          </a:prstGeom>
          <a:ln>
            <a:solidFill>
              <a:schemeClr val="tx1">
                <a:alpha val="0"/>
              </a:schemeClr>
            </a:solidFill>
          </a:ln>
        </p:spPr>
        <p:txBody>
          <a:bodyPr/>
          <a:lstStyle>
            <a:lvl1pPr>
              <a:defRPr sz="150">
                <a:solidFill>
                  <a:schemeClr val="tx1">
                    <a:alpha val="0"/>
                  </a:schemeClr>
                </a:solidFill>
              </a:defRPr>
            </a:lvl1pPr>
          </a:lstStyle>
          <a:p>
            <a:pPr>
              <a:defRPr/>
            </a:pPr>
            <a:endParaRPr/>
          </a:p>
        </p:txBody>
      </p:sp>
      <p:sp>
        <p:nvSpPr>
          <p:cNvPr id="505207944" name="ZoneTexte 1"/>
          <p:cNvSpPr txBox="1"/>
          <p:nvPr/>
        </p:nvSpPr>
        <p:spPr bwMode="auto">
          <a:xfrm>
            <a:off x="3431704" y="2708920"/>
            <a:ext cx="7834401" cy="3170099"/>
          </a:xfrm>
          <a:prstGeom prst="rect">
            <a:avLst/>
          </a:prstGeom>
          <a:noFill/>
        </p:spPr>
        <p:txBody>
          <a:bodyPr wrap="square" rtlCol="0">
            <a:spAutoFit/>
          </a:bodyPr>
          <a:lstStyle/>
          <a:p>
            <a:pPr>
              <a:defRPr/>
            </a:pPr>
            <a:r>
              <a:rPr lang="fr-FR" sz="2800" b="1" dirty="0"/>
              <a:t>Session institutionnelle de lancement du tronc commun du bac professionnel.</a:t>
            </a:r>
            <a:endParaRPr lang="fr-FR" sz="2000" b="1" dirty="0"/>
          </a:p>
          <a:p>
            <a:pPr>
              <a:defRPr/>
            </a:pPr>
            <a:endParaRPr lang="fr-FR" sz="2400" dirty="0"/>
          </a:p>
          <a:p>
            <a:pPr>
              <a:defRPr/>
            </a:pPr>
            <a:r>
              <a:rPr lang="fr-FR" sz="2400" dirty="0"/>
              <a:t>Bloc 4 : « Actions et engagements individuels et collectifs dans des situations sociales »</a:t>
            </a:r>
            <a:endParaRPr dirty="0"/>
          </a:p>
          <a:p>
            <a:pPr>
              <a:defRPr/>
            </a:pPr>
            <a:r>
              <a:rPr lang="fr-FR" sz="2400" b="1" dirty="0"/>
              <a:t>1</a:t>
            </a:r>
            <a:r>
              <a:rPr lang="fr-FR" sz="2400" b="1" baseline="30000" dirty="0"/>
              <a:t>ère</a:t>
            </a:r>
            <a:r>
              <a:rPr lang="fr-FR" sz="2400" b="1" dirty="0"/>
              <a:t> partie : Présentation du Bloc</a:t>
            </a:r>
          </a:p>
          <a:p>
            <a:pPr algn="r">
              <a:defRPr/>
            </a:pPr>
            <a:endParaRPr lang="fr-FR" sz="2400" b="1" dirty="0"/>
          </a:p>
          <a:p>
            <a:pPr algn="r">
              <a:defRPr/>
            </a:pPr>
            <a:r>
              <a:rPr lang="fr-FR" sz="2400" dirty="0"/>
              <a:t>Mai 2022</a:t>
            </a:r>
            <a:endParaRPr dirty="0"/>
          </a:p>
        </p:txBody>
      </p:sp>
      <p:sp>
        <p:nvSpPr>
          <p:cNvPr id="7" name="ZoneTexte 6"/>
          <p:cNvSpPr txBox="1"/>
          <p:nvPr/>
        </p:nvSpPr>
        <p:spPr bwMode="auto">
          <a:xfrm>
            <a:off x="735571" y="5706563"/>
            <a:ext cx="4442829" cy="646331"/>
          </a:xfrm>
          <a:prstGeom prst="rect">
            <a:avLst/>
          </a:prstGeom>
          <a:noFill/>
        </p:spPr>
        <p:txBody>
          <a:bodyPr wrap="square" rtlCol="0">
            <a:spAutoFit/>
          </a:bodyPr>
          <a:lstStyle/>
          <a:p>
            <a:pPr>
              <a:defRPr/>
            </a:pPr>
            <a:r>
              <a:rPr lang="fr-FR" dirty="0"/>
              <a:t>ENSFEA </a:t>
            </a:r>
            <a:endParaRPr dirty="0"/>
          </a:p>
          <a:p>
            <a:pPr>
              <a:defRPr/>
            </a:pPr>
            <a:r>
              <a:rPr lang="fr-FR" dirty="0"/>
              <a:t>Inspection de l’enseignement agricole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0027356" name="Titre 6"/>
          <p:cNvSpPr>
            <a:spLocks noGrp="1"/>
          </p:cNvSpPr>
          <p:nvPr>
            <p:ph type="title"/>
          </p:nvPr>
        </p:nvSpPr>
        <p:spPr bwMode="auto">
          <a:xfrm>
            <a:off x="1780479" y="287676"/>
            <a:ext cx="9710934" cy="959998"/>
          </a:xfrm>
        </p:spPr>
        <p:txBody>
          <a:bodyPr/>
          <a:lstStyle/>
          <a:p>
            <a:pPr>
              <a:defRPr/>
            </a:pPr>
            <a:r>
              <a:rPr lang="fr-FR" sz="2800"/>
              <a:t>6- </a:t>
            </a:r>
            <a:r>
              <a:rPr sz="2800" b="1" i="0" u="none">
                <a:solidFill>
                  <a:srgbClr val="000000"/>
                </a:solidFill>
                <a:latin typeface="Marianne"/>
                <a:ea typeface="Marianne"/>
                <a:cs typeface="Marianne"/>
              </a:rPr>
              <a:t>MG4</a:t>
            </a:r>
            <a:r>
              <a:rPr lang="fr-FR" sz="2800" b="1" i="0" u="none" strike="noStrike" cap="none" spc="0">
                <a:solidFill>
                  <a:srgbClr val="000000"/>
                </a:solidFill>
                <a:latin typeface="Marianne"/>
                <a:ea typeface="Marianne"/>
                <a:cs typeface="Marianne"/>
              </a:rPr>
              <a:t> </a:t>
            </a:r>
            <a:r>
              <a:rPr lang="fr-FR" sz="2200" b="1" i="0" u="none" strike="noStrike" cap="none" spc="0">
                <a:solidFill>
                  <a:srgbClr val="000000"/>
                </a:solidFill>
                <a:latin typeface="Marianne"/>
                <a:ea typeface="Marianne"/>
                <a:cs typeface="Marianne"/>
              </a:rPr>
              <a:t>Actions et engagements individuels et collectifs dans des situations sociales</a:t>
            </a:r>
            <a:endParaRPr/>
          </a:p>
        </p:txBody>
      </p:sp>
      <p:sp>
        <p:nvSpPr>
          <p:cNvPr id="2087999978" name="Espace réservé de la date 1"/>
          <p:cNvSpPr>
            <a:spLocks noGrp="1"/>
          </p:cNvSpPr>
          <p:nvPr>
            <p:ph type="dt" sz="half" idx="10"/>
          </p:nvPr>
        </p:nvSpPr>
        <p:spPr bwMode="auto"/>
        <p:txBody>
          <a:bodyPr/>
          <a:lstStyle/>
          <a:p>
            <a:pPr algn="r" defTabSz="1219185">
              <a:defRPr/>
            </a:pPr>
            <a:fld id="{F6266FEA-130E-46BF-A805-274FBE0606EB}" type="datetime1">
              <a:rPr lang="fr-FR" cap="all">
                <a:solidFill>
                  <a:srgbClr val="000000"/>
                </a:solidFill>
                <a:latin typeface="Marianne"/>
              </a:rPr>
              <a:t>15/06/2022</a:t>
            </a:fld>
            <a:endParaRPr lang="fr-FR" cap="all">
              <a:solidFill>
                <a:srgbClr val="000000"/>
              </a:solidFill>
              <a:latin typeface="Marianne"/>
            </a:endParaRPr>
          </a:p>
        </p:txBody>
      </p:sp>
      <p:sp>
        <p:nvSpPr>
          <p:cNvPr id="531248596"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556823379" name="Espace réservé du numéro de diapositive 3"/>
          <p:cNvSpPr>
            <a:spLocks noGrp="1"/>
          </p:cNvSpPr>
          <p:nvPr>
            <p:ph type="sldNum" sz="quarter" idx="12"/>
          </p:nvPr>
        </p:nvSpPr>
        <p:spPr bwMode="auto"/>
        <p:txBody>
          <a:bodyPr/>
          <a:lstStyle/>
          <a:p>
            <a:pPr defTabSz="1219185">
              <a:defRPr/>
            </a:pPr>
            <a:fld id="{503404E3-DD8F-C193-5E63-30803812CBB2}" type="slidenum">
              <a:rPr lang="fr-FR">
                <a:solidFill>
                  <a:srgbClr val="000000"/>
                </a:solidFill>
                <a:latin typeface="Marianne"/>
              </a:rPr>
              <a:t>10</a:t>
            </a:fld>
            <a:endParaRPr lang="fr-FR">
              <a:solidFill>
                <a:srgbClr val="000000"/>
              </a:solidFill>
              <a:latin typeface="Marianne"/>
            </a:endParaRPr>
          </a:p>
        </p:txBody>
      </p:sp>
      <p:sp>
        <p:nvSpPr>
          <p:cNvPr id="2132927834" name="ZoneTexte 18"/>
          <p:cNvSpPr txBox="1"/>
          <p:nvPr/>
        </p:nvSpPr>
        <p:spPr bwMode="auto">
          <a:xfrm>
            <a:off x="515657" y="1162526"/>
            <a:ext cx="11385913" cy="5218075"/>
          </a:xfrm>
          <a:prstGeom prst="rect">
            <a:avLst/>
          </a:prstGeom>
          <a:noFill/>
        </p:spPr>
        <p:txBody>
          <a:bodyPr wrap="square" rtlCol="0">
            <a:noAutofit/>
          </a:bodyPr>
          <a:lstStyle/>
          <a:p>
            <a:pPr>
              <a:defRPr/>
            </a:pPr>
            <a:r>
              <a:rPr lang="fr-FR" sz="2000" b="1" i="0" u="none" strike="noStrike" cap="none" spc="0" dirty="0">
                <a:solidFill>
                  <a:srgbClr val="000000"/>
                </a:solidFill>
                <a:latin typeface="Marianne"/>
                <a:ea typeface="Marianne"/>
                <a:cs typeface="Marianne"/>
              </a:rPr>
              <a:t>Attendus de la formation pour l’atteinte de la capacité 4.3</a:t>
            </a:r>
          </a:p>
          <a:p>
            <a:pPr>
              <a:defRPr/>
            </a:pPr>
            <a:endParaRPr lang="fr-FR" sz="2000" b="0" i="0" u="none" strike="noStrike" cap="none" spc="0" dirty="0">
              <a:solidFill>
                <a:srgbClr val="000000"/>
              </a:solidFill>
              <a:latin typeface="Marianne"/>
              <a:ea typeface="Marianne"/>
              <a:cs typeface="Marianne"/>
            </a:endParaRPr>
          </a:p>
          <a:p>
            <a:pPr>
              <a:defRPr/>
            </a:pPr>
            <a:r>
              <a:rPr lang="fr-FR" sz="2000" b="1" i="0" u="none" strike="noStrike" cap="none" spc="0" dirty="0">
                <a:solidFill>
                  <a:srgbClr val="000000"/>
                </a:solidFill>
                <a:latin typeface="Marianne"/>
                <a:ea typeface="Marianne"/>
                <a:cs typeface="Marianne"/>
              </a:rPr>
              <a:t>Observation du groupe et de la conduite de l’action</a:t>
            </a:r>
            <a:endParaRPr lang="fr-FR" sz="2000" b="0" i="0" u="none" strike="noStrike" cap="none" spc="0" dirty="0">
              <a:solidFill>
                <a:srgbClr val="000000"/>
              </a:solidFill>
              <a:latin typeface="Marianne"/>
              <a:ea typeface="Marianne"/>
              <a:cs typeface="Marianne"/>
            </a:endParaRPr>
          </a:p>
          <a:p>
            <a:pPr marL="705958" lvl="1" indent="-305908">
              <a:buFont typeface="Arial"/>
              <a:buChar char="•"/>
              <a:defRPr/>
            </a:pPr>
            <a:r>
              <a:rPr lang="fr-FR" sz="2000" b="0" i="0" u="none" strike="noStrike" cap="none" spc="0" dirty="0">
                <a:solidFill>
                  <a:srgbClr val="000000"/>
                </a:solidFill>
                <a:latin typeface="Marianne"/>
                <a:ea typeface="Marianne"/>
                <a:cs typeface="Marianne"/>
              </a:rPr>
              <a:t>Construction d’un positionnement dynamique (évolutif)</a:t>
            </a:r>
          </a:p>
          <a:p>
            <a:pPr marL="705958" lvl="1" indent="-305908">
              <a:buFont typeface="Arial"/>
              <a:buChar char="•"/>
              <a:defRPr/>
            </a:pPr>
            <a:endParaRPr lang="fr-FR" sz="2000" b="0" i="0" u="none" strike="noStrike" cap="none" spc="0" dirty="0">
              <a:solidFill>
                <a:srgbClr val="000000"/>
              </a:solidFill>
              <a:latin typeface="Marianne"/>
              <a:ea typeface="Marianne"/>
              <a:cs typeface="Marianne"/>
            </a:endParaRPr>
          </a:p>
          <a:p>
            <a:pPr indent="-57150">
              <a:defRPr/>
            </a:pPr>
            <a:r>
              <a:rPr lang="fr-FR" sz="2000" b="1" i="0" u="none" strike="noStrike" cap="none" spc="0" dirty="0">
                <a:solidFill>
                  <a:srgbClr val="000000"/>
                </a:solidFill>
                <a:latin typeface="Marianne"/>
                <a:ea typeface="Marianne"/>
                <a:cs typeface="Marianne"/>
              </a:rPr>
              <a:t>Identification des compétences psycho-sociales mobilisées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Compétences techniques et compétences relationnelles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Construction de grille de lecture des soft </a:t>
            </a:r>
            <a:r>
              <a:rPr lang="fr-FR" sz="2000" b="0" i="0" u="none" strike="noStrike" cap="none" spc="0" dirty="0" err="1">
                <a:solidFill>
                  <a:srgbClr val="000000"/>
                </a:solidFill>
                <a:latin typeface="Marianne"/>
                <a:ea typeface="Marianne"/>
                <a:cs typeface="Marianne"/>
              </a:rPr>
              <a:t>skills</a:t>
            </a:r>
            <a:r>
              <a:rPr lang="fr-FR" sz="2000" b="0" i="0" u="none" strike="noStrike" cap="none" spc="0" dirty="0">
                <a:solidFill>
                  <a:srgbClr val="000000"/>
                </a:solidFill>
                <a:latin typeface="Marianne"/>
                <a:ea typeface="Marianne"/>
                <a:cs typeface="Marianne"/>
              </a:rPr>
              <a:t> pour les repérer et les articuler</a:t>
            </a:r>
          </a:p>
          <a:p>
            <a:pPr lvl="1">
              <a:defRPr/>
            </a:pPr>
            <a:endParaRPr lang="fr-FR" sz="2000" b="0" i="0" u="none" strike="noStrike" cap="none" spc="0" dirty="0">
              <a:solidFill>
                <a:srgbClr val="000000"/>
              </a:solidFill>
              <a:latin typeface="Marianne"/>
              <a:ea typeface="Marianne"/>
              <a:cs typeface="Marianne"/>
            </a:endParaRPr>
          </a:p>
          <a:p>
            <a:pPr>
              <a:defRPr/>
            </a:pPr>
            <a:r>
              <a:rPr lang="fr-FR" sz="2000" b="1" i="0" u="none" strike="noStrike" cap="none" spc="0" dirty="0">
                <a:solidFill>
                  <a:srgbClr val="000000"/>
                </a:solidFill>
                <a:latin typeface="Marianne"/>
                <a:ea typeface="Marianne"/>
                <a:cs typeface="Marianne"/>
              </a:rPr>
              <a:t>Évaluation continue de son action au sein du collectif</a:t>
            </a:r>
            <a:endParaRPr sz="2000" b="1" i="0" u="none" strike="noStrike" cap="none" spc="0" dirty="0">
              <a:solidFill>
                <a:srgbClr val="000000"/>
              </a:solidFill>
              <a:latin typeface="Marianne"/>
              <a:ea typeface="Marianne"/>
              <a:cs typeface="Marianne"/>
            </a:endParaRPr>
          </a:p>
          <a:p>
            <a:pPr marL="705958" lvl="1" indent="-305908">
              <a:buFont typeface="Arial"/>
              <a:buChar char="•"/>
              <a:defRPr/>
            </a:pPr>
            <a:r>
              <a:rPr lang="fr-FR" sz="2000" b="0" i="0" u="none" strike="noStrike" cap="none" spc="0" dirty="0">
                <a:solidFill>
                  <a:srgbClr val="000000"/>
                </a:solidFill>
                <a:latin typeface="Marianne"/>
                <a:ea typeface="Marianne"/>
                <a:cs typeface="Marianne"/>
              </a:rPr>
              <a:t>Évaluation entre pairs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Auto-évaluation</a:t>
            </a:r>
          </a:p>
          <a:p>
            <a:pPr marL="705958" lvl="1" indent="-305908">
              <a:buFont typeface="Arial"/>
              <a:buChar char="•"/>
              <a:defRPr/>
            </a:pPr>
            <a:r>
              <a:rPr lang="fr-FR" sz="2000" b="0" i="0" u="none" strike="noStrike" cap="none" spc="0" dirty="0">
                <a:solidFill>
                  <a:srgbClr val="000000"/>
                </a:solidFill>
                <a:latin typeface="Marianne"/>
                <a:ea typeface="Marianne"/>
                <a:cs typeface="Marianne"/>
              </a:rPr>
              <a:t>Évaluation différentielle ouverte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Boucles évaluatives (évaluer sans décourager)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25700917" name="Titre 6"/>
          <p:cNvSpPr>
            <a:spLocks noGrp="1"/>
          </p:cNvSpPr>
          <p:nvPr>
            <p:ph type="title"/>
          </p:nvPr>
        </p:nvSpPr>
        <p:spPr bwMode="auto">
          <a:xfrm>
            <a:off x="1780479" y="287677"/>
            <a:ext cx="9710935" cy="959999"/>
          </a:xfrm>
        </p:spPr>
        <p:txBody>
          <a:bodyPr/>
          <a:lstStyle/>
          <a:p>
            <a:pPr>
              <a:defRPr/>
            </a:pPr>
            <a:r>
              <a:rPr lang="fr-FR" sz="2800"/>
              <a:t>7- MG4</a:t>
            </a:r>
            <a:r>
              <a:t> moyens pour la mise en œuvre</a:t>
            </a:r>
          </a:p>
        </p:txBody>
      </p:sp>
      <p:sp>
        <p:nvSpPr>
          <p:cNvPr id="309127660" name="Espace réservé de la date 1"/>
          <p:cNvSpPr>
            <a:spLocks noGrp="1"/>
          </p:cNvSpPr>
          <p:nvPr>
            <p:ph type="dt" sz="half" idx="10"/>
          </p:nvPr>
        </p:nvSpPr>
        <p:spPr bwMode="auto"/>
        <p:txBody>
          <a:bodyPr/>
          <a:lstStyle/>
          <a:p>
            <a:pPr algn="r" defTabSz="1219185">
              <a:defRPr/>
            </a:pPr>
            <a:fld id="{FDECF127-3825-393C-4D69-505CDDED1F2E}" type="datetime1">
              <a:rPr lang="fr-FR" cap="all">
                <a:solidFill>
                  <a:srgbClr val="000000"/>
                </a:solidFill>
                <a:latin typeface="Marianne"/>
              </a:rPr>
              <a:t>15/06/2022</a:t>
            </a:fld>
            <a:endParaRPr lang="fr-FR" cap="all">
              <a:solidFill>
                <a:srgbClr val="000000"/>
              </a:solidFill>
              <a:latin typeface="Marianne"/>
            </a:endParaRPr>
          </a:p>
        </p:txBody>
      </p:sp>
      <p:sp>
        <p:nvSpPr>
          <p:cNvPr id="732571781"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455544285" name="Espace réservé du numéro de diapositive 3"/>
          <p:cNvSpPr>
            <a:spLocks noGrp="1"/>
          </p:cNvSpPr>
          <p:nvPr>
            <p:ph type="sldNum" sz="quarter" idx="12"/>
          </p:nvPr>
        </p:nvSpPr>
        <p:spPr bwMode="auto"/>
        <p:txBody>
          <a:bodyPr/>
          <a:lstStyle/>
          <a:p>
            <a:pPr defTabSz="1219185">
              <a:defRPr/>
            </a:pPr>
            <a:fld id="{45E69969-9E84-94A0-5D8D-1FA4CF020D42}" type="slidenum">
              <a:rPr lang="fr-FR">
                <a:solidFill>
                  <a:srgbClr val="000000"/>
                </a:solidFill>
                <a:latin typeface="Marianne"/>
              </a:rPr>
              <a:t>11</a:t>
            </a:fld>
            <a:endParaRPr lang="fr-FR">
              <a:solidFill>
                <a:srgbClr val="000000"/>
              </a:solidFill>
              <a:latin typeface="Marianne"/>
            </a:endParaRPr>
          </a:p>
        </p:txBody>
      </p:sp>
      <p:sp>
        <p:nvSpPr>
          <p:cNvPr id="1300178114" name="ZoneTexte 18"/>
          <p:cNvSpPr txBox="1"/>
          <p:nvPr/>
        </p:nvSpPr>
        <p:spPr bwMode="auto">
          <a:xfrm>
            <a:off x="515658" y="1047768"/>
            <a:ext cx="11385914" cy="4726027"/>
          </a:xfrm>
          <a:prstGeom prst="rect">
            <a:avLst/>
          </a:prstGeom>
          <a:noFill/>
        </p:spPr>
        <p:txBody>
          <a:bodyPr wrap="square" rtlCol="0">
            <a:noAutofit/>
          </a:bodyPr>
          <a:lstStyle/>
          <a:p>
            <a:pPr>
              <a:defRPr/>
            </a:pPr>
            <a:r>
              <a:rPr sz="1800" b="1" i="0" u="none">
                <a:solidFill>
                  <a:srgbClr val="000000"/>
                </a:solidFill>
                <a:latin typeface="Marianne"/>
                <a:ea typeface="Marianne"/>
                <a:cs typeface="Marianne"/>
              </a:rPr>
              <a:t>Horaires hebdomadaires disciplinaires MG4</a:t>
            </a:r>
          </a:p>
          <a:p>
            <a:pPr lvl="1">
              <a:defRPr/>
            </a:pPr>
            <a:r>
              <a:rPr sz="1800" b="0" i="0" u="none">
                <a:solidFill>
                  <a:srgbClr val="000000"/>
                </a:solidFill>
                <a:latin typeface="Marianne"/>
                <a:ea typeface="Marianne"/>
                <a:cs typeface="Marianne"/>
              </a:rPr>
              <a:t>EPS 2h (classe de 1ère et Tle)</a:t>
            </a:r>
          </a:p>
          <a:p>
            <a:pPr lvl="1">
              <a:defRPr/>
            </a:pPr>
            <a:r>
              <a:rPr sz="1800" b="0" i="0" u="none">
                <a:solidFill>
                  <a:srgbClr val="000000"/>
                </a:solidFill>
                <a:latin typeface="Marianne"/>
                <a:ea typeface="Marianne"/>
                <a:cs typeface="Marianne"/>
              </a:rPr>
              <a:t>ESC 1h (classe de 1ère)</a:t>
            </a:r>
          </a:p>
          <a:p>
            <a:pPr lvl="1">
              <a:defRPr/>
            </a:pPr>
            <a:r>
              <a:rPr sz="1800" b="0" i="0" u="none">
                <a:solidFill>
                  <a:srgbClr val="000000"/>
                </a:solidFill>
                <a:latin typeface="Marianne"/>
                <a:ea typeface="Marianne"/>
                <a:cs typeface="Marianne"/>
              </a:rPr>
              <a:t>HG EMC 0,5h </a:t>
            </a:r>
            <a:r>
              <a:rPr lang="fr-FR" sz="1800" b="0" i="0" u="none" strike="noStrike" cap="none" spc="0">
                <a:solidFill>
                  <a:srgbClr val="000000"/>
                </a:solidFill>
                <a:latin typeface="Marianne"/>
                <a:ea typeface="Marianne"/>
                <a:cs typeface="Marianne"/>
              </a:rPr>
              <a:t>(classe de 1ère)</a:t>
            </a:r>
            <a:r>
              <a:rPr sz="1800" b="0" i="0" u="none">
                <a:solidFill>
                  <a:srgbClr val="000000"/>
                </a:solidFill>
                <a:latin typeface="Marianne"/>
                <a:ea typeface="Marianne"/>
                <a:cs typeface="Marianne"/>
              </a:rPr>
              <a:t/>
            </a:r>
            <a:br>
              <a:rPr sz="1800" b="0" i="0" u="none">
                <a:solidFill>
                  <a:srgbClr val="000000"/>
                </a:solidFill>
                <a:latin typeface="Marianne"/>
                <a:ea typeface="Marianne"/>
                <a:cs typeface="Marianne"/>
              </a:rPr>
            </a:br>
            <a:endParaRPr sz="1800" b="0" i="0" u="none">
              <a:solidFill>
                <a:srgbClr val="000000"/>
              </a:solidFill>
              <a:latin typeface="Marianne"/>
              <a:ea typeface="Marianne"/>
              <a:cs typeface="Marianne"/>
            </a:endParaRPr>
          </a:p>
          <a:p>
            <a:pPr>
              <a:defRPr/>
            </a:pPr>
            <a:r>
              <a:rPr sz="1800" b="1" i="0" u="none">
                <a:solidFill>
                  <a:srgbClr val="000000"/>
                </a:solidFill>
                <a:latin typeface="Marianne"/>
                <a:ea typeface="Marianne"/>
                <a:cs typeface="Marianne"/>
              </a:rPr>
              <a:t>EIE</a:t>
            </a:r>
          </a:p>
          <a:p>
            <a:pPr lvl="1">
              <a:defRPr/>
            </a:pPr>
            <a:r>
              <a:rPr sz="1800" b="0" i="0" u="none">
                <a:solidFill>
                  <a:srgbClr val="000000"/>
                </a:solidFill>
                <a:latin typeface="Marianne"/>
                <a:ea typeface="Marianne"/>
                <a:cs typeface="Marianne"/>
              </a:rPr>
              <a:t>En fonction des contextes locaux, les EIE sont mobilisés dans un but de consolidation des compétences psychosociales. S’ils restent totalement à l’initiative de l’établissement, les EIE sont bien le support principal de la conduite du projet collectif et ils participent à la construction de la capacité visée. Visée préconisée 55h</a:t>
            </a:r>
            <a:br>
              <a:rPr sz="1800" b="0" i="0" u="none">
                <a:solidFill>
                  <a:srgbClr val="000000"/>
                </a:solidFill>
                <a:latin typeface="Marianne"/>
                <a:ea typeface="Marianne"/>
                <a:cs typeface="Marianne"/>
              </a:rPr>
            </a:br>
            <a:endParaRPr sz="1800" b="0" i="0" u="none">
              <a:solidFill>
                <a:srgbClr val="000000"/>
              </a:solidFill>
              <a:latin typeface="Marianne"/>
              <a:ea typeface="Marianne"/>
              <a:cs typeface="Marianne"/>
            </a:endParaRPr>
          </a:p>
          <a:p>
            <a:pPr>
              <a:defRPr/>
            </a:pPr>
            <a:r>
              <a:rPr sz="1800" b="1" i="0" u="none">
                <a:solidFill>
                  <a:srgbClr val="000000"/>
                </a:solidFill>
                <a:latin typeface="Marianne"/>
                <a:ea typeface="Marianne"/>
                <a:cs typeface="Marianne"/>
              </a:rPr>
              <a:t>Les activités pluridisciplinaires 14h</a:t>
            </a:r>
            <a:endParaRPr sz="1800" b="0" i="0" u="none">
              <a:solidFill>
                <a:srgbClr val="000000"/>
              </a:solidFill>
              <a:latin typeface="Marianne"/>
              <a:ea typeface="Marianne"/>
              <a:cs typeface="Marianne"/>
            </a:endParaRPr>
          </a:p>
          <a:p>
            <a:pPr>
              <a:defRPr/>
            </a:pPr>
            <a:r>
              <a:rPr sz="1200" b="1" i="0" u="none">
                <a:solidFill>
                  <a:srgbClr val="000000"/>
                </a:solidFill>
                <a:latin typeface="Calibri"/>
                <a:ea typeface="Calibri"/>
                <a:cs typeface="Calibri"/>
              </a:rPr>
              <a:t/>
            </a:r>
            <a:br>
              <a:rPr sz="1200" b="1" i="0" u="none">
                <a:solidFill>
                  <a:srgbClr val="000000"/>
                </a:solidFill>
                <a:latin typeface="Calibri"/>
                <a:ea typeface="Calibri"/>
                <a:cs typeface="Calibri"/>
              </a:rPr>
            </a:br>
            <a:endParaRPr sz="1200" b="1" i="0" u="none">
              <a:solidFill>
                <a:srgbClr val="000000"/>
              </a:solidFill>
              <a:latin typeface="Calibri"/>
              <a:ea typeface="Calibri"/>
              <a:cs typeface="Calibri"/>
            </a:endParaRPr>
          </a:p>
        </p:txBody>
      </p:sp>
      <p:graphicFrame>
        <p:nvGraphicFramePr>
          <p:cNvPr id="1363282952" name="Tableau 1363282951"/>
          <p:cNvGraphicFramePr>
            <a:graphicFrameLocks/>
          </p:cNvGraphicFramePr>
          <p:nvPr/>
        </p:nvGraphicFramePr>
        <p:xfrm>
          <a:off x="479999" y="4508499"/>
          <a:ext cx="11299706" cy="1615440"/>
        </p:xfrm>
        <a:graphic>
          <a:graphicData uri="http://schemas.openxmlformats.org/drawingml/2006/table">
            <a:tbl>
              <a:tblPr firstRow="1" bandRow="1">
                <a:tableStyleId>{E6141811-29D9-64C3-60D7-B4939641D3F5}</a:tableStyleId>
              </a:tblPr>
              <a:tblGrid>
                <a:gridCol w="4050000">
                  <a:extLst>
                    <a:ext uri="{9D8B030D-6E8A-4147-A177-3AD203B41FA5}">
                      <a16:colId xmlns:a16="http://schemas.microsoft.com/office/drawing/2014/main" val="20000"/>
                    </a:ext>
                  </a:extLst>
                </a:gridCol>
                <a:gridCol w="2790000">
                  <a:extLst>
                    <a:ext uri="{9D8B030D-6E8A-4147-A177-3AD203B41FA5}">
                      <a16:colId xmlns:a16="http://schemas.microsoft.com/office/drawing/2014/main" val="20001"/>
                    </a:ext>
                  </a:extLst>
                </a:gridCol>
                <a:gridCol w="1634780">
                  <a:extLst>
                    <a:ext uri="{9D8B030D-6E8A-4147-A177-3AD203B41FA5}">
                      <a16:colId xmlns:a16="http://schemas.microsoft.com/office/drawing/2014/main" val="20002"/>
                    </a:ext>
                  </a:extLst>
                </a:gridCol>
                <a:gridCol w="2824926">
                  <a:extLst>
                    <a:ext uri="{9D8B030D-6E8A-4147-A177-3AD203B41FA5}">
                      <a16:colId xmlns:a16="http://schemas.microsoft.com/office/drawing/2014/main" val="20003"/>
                    </a:ext>
                  </a:extLst>
                </a:gridCol>
              </a:tblGrid>
              <a:tr h="457199">
                <a:tc>
                  <a:txBody>
                    <a:bodyPr/>
                    <a:lstStyle/>
                    <a:p>
                      <a:pPr>
                        <a:defRPr/>
                      </a:pPr>
                      <a:r>
                        <a:rPr sz="1200"/>
                        <a:t>Finalité</a:t>
                      </a:r>
                    </a:p>
                  </a:txBody>
                  <a:tcPr/>
                </a:tc>
                <a:tc>
                  <a:txBody>
                    <a:bodyPr/>
                    <a:lstStyle/>
                    <a:p>
                      <a:pPr>
                        <a:defRPr/>
                      </a:pPr>
                      <a:r>
                        <a:rPr sz="1200"/>
                        <a:t>Thématique</a:t>
                      </a:r>
                    </a:p>
                  </a:txBody>
                  <a:tcPr/>
                </a:tc>
                <a:tc>
                  <a:txBody>
                    <a:bodyPr/>
                    <a:lstStyle/>
                    <a:p>
                      <a:pPr>
                        <a:defRPr/>
                      </a:pPr>
                      <a:r>
                        <a:rPr sz="1200"/>
                        <a:t>Modules pouvant être impliqués</a:t>
                      </a:r>
                    </a:p>
                  </a:txBody>
                  <a:tcPr/>
                </a:tc>
                <a:tc>
                  <a:txBody>
                    <a:bodyPr/>
                    <a:lstStyle/>
                    <a:p>
                      <a:pPr>
                        <a:defRPr/>
                      </a:pPr>
                      <a:r>
                        <a:rPr sz="1200"/>
                        <a:t>Disciplines mobilisables (liste non limitative)</a:t>
                      </a:r>
                    </a:p>
                  </a:txBody>
                  <a:tcPr/>
                </a:tc>
                <a:extLst>
                  <a:ext uri="{0D108BD9-81ED-4DB2-BD59-A6C34878D82A}">
                    <a16:rowId xmlns:a16="http://schemas.microsoft.com/office/drawing/2014/main" val="10000"/>
                  </a:ext>
                </a:extLst>
              </a:tr>
              <a:tr h="457199">
                <a:tc>
                  <a:txBody>
                    <a:bodyPr/>
                    <a:lstStyle/>
                    <a:p>
                      <a:pPr>
                        <a:defRPr/>
                      </a:pPr>
                      <a:r>
                        <a:rPr sz="1400" b="0" i="0" u="none">
                          <a:solidFill>
                            <a:srgbClr val="000000"/>
                          </a:solidFill>
                          <a:latin typeface="Marianne"/>
                          <a:ea typeface="Marianne"/>
                          <a:cs typeface="Marianne"/>
                        </a:rPr>
                        <a:t>Il s’agit d’amener les apprenants à observer les modalités du débat et de la prise de décisions collectives sur des enjeux majeurs en lien avec les transitions (agroécologique, énergétique, sociale...)</a:t>
                      </a:r>
                    </a:p>
                  </a:txBody>
                  <a:tcPr/>
                </a:tc>
                <a:tc>
                  <a:txBody>
                    <a:bodyPr/>
                    <a:lstStyle/>
                    <a:p>
                      <a:pPr>
                        <a:defRPr/>
                      </a:pPr>
                      <a:r>
                        <a:rPr sz="1400" b="0" i="0" u="none">
                          <a:solidFill>
                            <a:srgbClr val="000000"/>
                          </a:solidFill>
                          <a:latin typeface="Marianne"/>
                          <a:ea typeface="Marianne"/>
                          <a:cs typeface="Marianne"/>
                        </a:rPr>
                        <a:t>Étude des déterminants d’une</a:t>
                      </a:r>
                    </a:p>
                    <a:p>
                      <a:pPr>
                        <a:defRPr/>
                      </a:pPr>
                      <a:r>
                        <a:rPr sz="1400" b="0" i="0" u="none">
                          <a:solidFill>
                            <a:srgbClr val="000000"/>
                          </a:solidFill>
                          <a:latin typeface="Marianne"/>
                          <a:ea typeface="Marianne"/>
                          <a:cs typeface="Marianne"/>
                        </a:rPr>
                        <a:t>action collective sur un territoire de proximité</a:t>
                      </a:r>
                    </a:p>
                  </a:txBody>
                  <a:tcPr/>
                </a:tc>
                <a:tc>
                  <a:txBody>
                    <a:bodyPr/>
                    <a:lstStyle/>
                    <a:p>
                      <a:pPr>
                        <a:defRPr/>
                      </a:pPr>
                      <a:r>
                        <a:rPr sz="1400" b="0" i="0" u="none">
                          <a:solidFill>
                            <a:srgbClr val="000000"/>
                          </a:solidFill>
                          <a:latin typeface="Marianne"/>
                          <a:ea typeface="Marianne"/>
                          <a:cs typeface="Marianne"/>
                        </a:rPr>
                        <a:t>MG4</a:t>
                      </a:r>
                    </a:p>
                    <a:p>
                      <a:pPr>
                        <a:defRPr/>
                      </a:pPr>
                      <a:r>
                        <a:rPr sz="1400" b="0" i="0" u="none">
                          <a:solidFill>
                            <a:srgbClr val="000000"/>
                          </a:solidFill>
                          <a:latin typeface="Marianne"/>
                          <a:ea typeface="Marianne"/>
                          <a:cs typeface="Marianne"/>
                        </a:rPr>
                        <a:t>MP</a:t>
                      </a:r>
                    </a:p>
                  </a:txBody>
                  <a:tcPr/>
                </a:tc>
                <a:tc>
                  <a:txBody>
                    <a:bodyPr/>
                    <a:lstStyle/>
                    <a:p>
                      <a:pPr>
                        <a:defRPr/>
                      </a:pPr>
                      <a:r>
                        <a:rPr sz="1400" b="1" i="0" u="none">
                          <a:solidFill>
                            <a:srgbClr val="000000"/>
                          </a:solidFill>
                          <a:latin typeface="Marianne"/>
                          <a:ea typeface="Marianne"/>
                          <a:cs typeface="Marianne"/>
                        </a:rPr>
                        <a:t>Histoire Géographie </a:t>
                      </a:r>
                    </a:p>
                    <a:p>
                      <a:pPr>
                        <a:defRPr/>
                      </a:pPr>
                      <a:r>
                        <a:rPr sz="1400" b="1" i="0" u="none">
                          <a:solidFill>
                            <a:srgbClr val="000000"/>
                          </a:solidFill>
                          <a:latin typeface="Marianne"/>
                          <a:ea typeface="Marianne"/>
                          <a:cs typeface="Marianne"/>
                        </a:rPr>
                        <a:t>EMC</a:t>
                      </a:r>
                    </a:p>
                    <a:p>
                      <a:pPr>
                        <a:defRPr/>
                      </a:pPr>
                      <a:r>
                        <a:rPr sz="1400" b="0" i="0" u="none">
                          <a:solidFill>
                            <a:srgbClr val="000000"/>
                          </a:solidFill>
                          <a:latin typeface="Marianne"/>
                          <a:ea typeface="Marianne"/>
                          <a:cs typeface="Marianne"/>
                        </a:rPr>
                        <a:t>et autres disciplines du tronc commun et du domaine professionnel</a:t>
                      </a:r>
                      <a:endParaRPr sz="1400" b="1" i="0" u="none">
                        <a:solidFill>
                          <a:srgbClr val="000000"/>
                        </a:solidFill>
                        <a:latin typeface="Marianne"/>
                        <a:ea typeface="Marianne"/>
                        <a:cs typeface="Marianne"/>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Titre 5"/>
          <p:cNvSpPr>
            <a:spLocks noGrp="1"/>
          </p:cNvSpPr>
          <p:nvPr>
            <p:ph type="title"/>
          </p:nvPr>
        </p:nvSpPr>
        <p:spPr bwMode="auto"/>
        <p:txBody>
          <a:bodyPr/>
          <a:lstStyle/>
          <a:p>
            <a:pPr>
              <a:defRPr/>
            </a:pPr>
            <a:endParaRPr lang="fr-FR"/>
          </a:p>
        </p:txBody>
      </p:sp>
      <p:sp>
        <p:nvSpPr>
          <p:cNvPr id="7" name="Espace réservé de la date 6"/>
          <p:cNvSpPr>
            <a:spLocks noGrp="1"/>
          </p:cNvSpPr>
          <p:nvPr>
            <p:ph type="dt" sz="half" idx="10"/>
          </p:nvPr>
        </p:nvSpPr>
        <p:spPr bwMode="auto"/>
        <p:txBody>
          <a:bodyPr/>
          <a:lstStyle/>
          <a:p>
            <a:pPr defTabSz="1219185">
              <a:defRPr/>
            </a:pPr>
            <a:fld id="{5A33C8F2-6414-4B0B-9BFD-E1AB5FDD1F8E}" type="datetime1">
              <a:rPr lang="fr-FR">
                <a:solidFill>
                  <a:srgbClr val="000000">
                    <a:alpha val="0"/>
                  </a:srgbClr>
                </a:solidFill>
                <a:latin typeface="Marianne"/>
              </a:rPr>
              <a:t>15/06/2022</a:t>
            </a:fld>
            <a:endParaRPr lang="fr-FR">
              <a:solidFill>
                <a:srgbClr val="000000">
                  <a:alpha val="0"/>
                </a:srgbClr>
              </a:solidFill>
              <a:latin typeface="Marianne"/>
            </a:endParaRPr>
          </a:p>
        </p:txBody>
      </p:sp>
      <p:sp>
        <p:nvSpPr>
          <p:cNvPr id="9" name="Espace réservé du numéro de diapositive 8"/>
          <p:cNvSpPr>
            <a:spLocks noGrp="1"/>
          </p:cNvSpPr>
          <p:nvPr>
            <p:ph type="sldNum" sz="quarter" idx="12"/>
          </p:nvPr>
        </p:nvSpPr>
        <p:spPr bwMode="auto"/>
        <p:txBody>
          <a:bodyPr/>
          <a:lstStyle/>
          <a:p>
            <a:pPr defTabSz="1219185">
              <a:defRPr/>
            </a:pPr>
            <a:fld id="{10C140CD-8AED-46FF-A9A2-77308F3F39AE}" type="slidenum">
              <a:rPr lang="fr-FR">
                <a:solidFill>
                  <a:srgbClr val="000000">
                    <a:alpha val="0"/>
                  </a:srgbClr>
                </a:solidFill>
                <a:latin typeface="Marianne"/>
              </a:rPr>
              <a:t>12</a:t>
            </a:fld>
            <a:endParaRPr lang="fr-FR">
              <a:solidFill>
                <a:srgbClr val="000000">
                  <a:alpha val="0"/>
                </a:srgbClr>
              </a:solidFill>
              <a:latin typeface="Marianne"/>
            </a:endParaRPr>
          </a:p>
        </p:txBody>
      </p:sp>
      <p:sp>
        <p:nvSpPr>
          <p:cNvPr id="2" name="ZoneTexte 1"/>
          <p:cNvSpPr txBox="1"/>
          <p:nvPr/>
        </p:nvSpPr>
        <p:spPr bwMode="auto">
          <a:xfrm>
            <a:off x="3431705" y="2780928"/>
            <a:ext cx="8363332" cy="2062103"/>
          </a:xfrm>
          <a:prstGeom prst="rect">
            <a:avLst/>
          </a:prstGeom>
          <a:noFill/>
        </p:spPr>
        <p:txBody>
          <a:bodyPr wrap="square" rtlCol="0">
            <a:spAutoFit/>
          </a:bodyPr>
          <a:lstStyle/>
          <a:p>
            <a:pPr>
              <a:defRPr/>
            </a:pPr>
            <a:r>
              <a:rPr lang="fr-FR" sz="2800" b="1" dirty="0"/>
              <a:t>Session institutionnelle de lancement du tronc commun du bac professionnel.</a:t>
            </a:r>
            <a:endParaRPr sz="2000" b="1" dirty="0"/>
          </a:p>
          <a:p>
            <a:pPr>
              <a:defRPr/>
            </a:pPr>
            <a:r>
              <a:rPr lang="fr-FR" sz="2400" dirty="0"/>
              <a:t>Atelier Bloc 4 : « Actions et engagements individuels et collectifs dans des situations sociales »</a:t>
            </a:r>
            <a:endParaRPr dirty="0"/>
          </a:p>
          <a:p>
            <a:pPr>
              <a:defRPr/>
            </a:pPr>
            <a:r>
              <a:rPr lang="fr-FR" sz="2400" b="1" dirty="0"/>
              <a:t>2</a:t>
            </a:r>
            <a:r>
              <a:rPr lang="fr-FR" sz="2400" b="1" baseline="30000" dirty="0"/>
              <a:t>ème</a:t>
            </a:r>
            <a:r>
              <a:rPr lang="fr-FR" sz="2400" b="1" dirty="0"/>
              <a:t> partie : Quelques pistes pédagogiques</a:t>
            </a:r>
            <a:endParaRPr b="1" dirty="0"/>
          </a:p>
        </p:txBody>
      </p:sp>
      <p:sp>
        <p:nvSpPr>
          <p:cNvPr id="3" name="ZoneTexte 2"/>
          <p:cNvSpPr txBox="1"/>
          <p:nvPr/>
        </p:nvSpPr>
        <p:spPr bwMode="auto">
          <a:xfrm>
            <a:off x="735571" y="5706563"/>
            <a:ext cx="4442829" cy="646331"/>
          </a:xfrm>
          <a:prstGeom prst="rect">
            <a:avLst/>
          </a:prstGeom>
          <a:noFill/>
        </p:spPr>
        <p:txBody>
          <a:bodyPr wrap="square" rtlCol="0">
            <a:spAutoFit/>
          </a:bodyPr>
          <a:lstStyle/>
          <a:p>
            <a:pPr>
              <a:defRPr/>
            </a:pPr>
            <a:r>
              <a:rPr lang="fr-FR" dirty="0"/>
              <a:t>ENSFEA </a:t>
            </a:r>
            <a:endParaRPr dirty="0"/>
          </a:p>
          <a:p>
            <a:pPr>
              <a:defRPr/>
            </a:pPr>
            <a:r>
              <a:rPr lang="fr-FR" dirty="0"/>
              <a:t>Inspection de l’enseignement agricole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89476171" name="Titre 1"/>
          <p:cNvSpPr>
            <a:spLocks noGrp="1"/>
          </p:cNvSpPr>
          <p:nvPr>
            <p:ph type="title"/>
          </p:nvPr>
        </p:nvSpPr>
        <p:spPr bwMode="auto">
          <a:xfrm>
            <a:off x="1775520" y="260648"/>
            <a:ext cx="6984154" cy="960000"/>
          </a:xfrm>
        </p:spPr>
        <p:txBody>
          <a:bodyPr/>
          <a:lstStyle/>
          <a:p>
            <a:pPr>
              <a:defRPr/>
            </a:pPr>
            <a:r>
              <a:rPr lang="fr-FR" dirty="0"/>
              <a:t>SOMMAIRE</a:t>
            </a:r>
            <a:r>
              <a:rPr dirty="0"/>
              <a:t> 2ème </a:t>
            </a:r>
            <a:r>
              <a:rPr dirty="0" err="1"/>
              <a:t>partie</a:t>
            </a:r>
            <a:endParaRPr dirty="0"/>
          </a:p>
        </p:txBody>
      </p:sp>
      <p:sp>
        <p:nvSpPr>
          <p:cNvPr id="1314842622" name="Espace réservé du texte 9"/>
          <p:cNvSpPr>
            <a:spLocks noGrp="1"/>
          </p:cNvSpPr>
          <p:nvPr>
            <p:ph type="body" sz="quarter" idx="13"/>
          </p:nvPr>
        </p:nvSpPr>
        <p:spPr bwMode="auto">
          <a:xfrm>
            <a:off x="983432" y="1772816"/>
            <a:ext cx="5549737" cy="3374398"/>
          </a:xfrm>
        </p:spPr>
        <p:txBody>
          <a:bodyPr/>
          <a:lstStyle/>
          <a:p>
            <a:pPr marL="0" indent="0">
              <a:buNone/>
              <a:defRPr/>
            </a:pPr>
            <a:r>
              <a:rPr lang="fr-FR" sz="2400" dirty="0"/>
              <a:t>1- Compétences psychosociales</a:t>
            </a:r>
            <a:endParaRPr dirty="0"/>
          </a:p>
          <a:p>
            <a:pPr marL="0" indent="0">
              <a:buNone/>
              <a:defRPr/>
            </a:pPr>
            <a:r>
              <a:rPr lang="fr-FR" sz="2400" dirty="0"/>
              <a:t>2- Pédagogie de projet</a:t>
            </a:r>
            <a:endParaRPr dirty="0"/>
          </a:p>
          <a:p>
            <a:pPr marL="0" indent="0">
              <a:buNone/>
              <a:defRPr/>
            </a:pPr>
            <a:r>
              <a:rPr lang="fr-FR" sz="2400" dirty="0"/>
              <a:t>3- Pédagogie coopérative</a:t>
            </a:r>
            <a:endParaRPr dirty="0"/>
          </a:p>
          <a:p>
            <a:pPr marL="0" indent="0">
              <a:buNone/>
              <a:defRPr/>
            </a:pPr>
            <a:r>
              <a:rPr lang="fr-FR" sz="2400" dirty="0"/>
              <a:t>4- Pédagogie institutionnelle</a:t>
            </a:r>
            <a:endParaRPr dirty="0"/>
          </a:p>
          <a:p>
            <a:pPr marL="239995" lvl="1" indent="0">
              <a:buNone/>
              <a:defRPr/>
            </a:pPr>
            <a:endParaRPr lang="fr-FR" sz="2400" dirty="0"/>
          </a:p>
        </p:txBody>
      </p:sp>
      <p:sp>
        <p:nvSpPr>
          <p:cNvPr id="358527438" name="Espace réservé de la date 19"/>
          <p:cNvSpPr>
            <a:spLocks noGrp="1"/>
          </p:cNvSpPr>
          <p:nvPr>
            <p:ph type="dt" sz="half" idx="10"/>
          </p:nvPr>
        </p:nvSpPr>
        <p:spPr bwMode="auto"/>
        <p:txBody>
          <a:bodyPr/>
          <a:lstStyle/>
          <a:p>
            <a:pPr algn="r" defTabSz="1219185">
              <a:defRPr/>
            </a:pPr>
            <a:fld id="{C3D44919-F4B1-9AF3-1CB1-F211865538DD}" type="datetime1">
              <a:rPr lang="fr-FR" cap="all">
                <a:solidFill>
                  <a:srgbClr val="000000"/>
                </a:solidFill>
                <a:latin typeface="Marianne"/>
              </a:rPr>
              <a:t>15/06/2022</a:t>
            </a:fld>
            <a:endParaRPr lang="fr-FR" cap="all">
              <a:solidFill>
                <a:srgbClr val="000000"/>
              </a:solidFill>
              <a:latin typeface="Marianne"/>
            </a:endParaRPr>
          </a:p>
        </p:txBody>
      </p:sp>
      <p:sp>
        <p:nvSpPr>
          <p:cNvPr id="828417486" name="Espace réservé du pied de page 20"/>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508885679" name="Espace réservé du numéro de diapositive 21"/>
          <p:cNvSpPr>
            <a:spLocks noGrp="1"/>
          </p:cNvSpPr>
          <p:nvPr>
            <p:ph type="sldNum" sz="quarter" idx="12"/>
          </p:nvPr>
        </p:nvSpPr>
        <p:spPr bwMode="auto"/>
        <p:txBody>
          <a:bodyPr/>
          <a:lstStyle/>
          <a:p>
            <a:pPr defTabSz="1219185">
              <a:defRPr/>
            </a:pPr>
            <a:fld id="{13790EF8-2CF8-679F-B284-B16AF95774DB}" type="slidenum">
              <a:rPr lang="fr-FR">
                <a:solidFill>
                  <a:srgbClr val="000000"/>
                </a:solidFill>
                <a:latin typeface="Marianne"/>
              </a:rPr>
              <a:t>13</a:t>
            </a:fld>
            <a:endParaRPr lang="fr-FR">
              <a:solidFill>
                <a:srgbClr val="000000"/>
              </a:solidFill>
              <a:latin typeface="Mariann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8"/>
            <a:ext cx="9710936" cy="960000"/>
          </a:xfrm>
        </p:spPr>
        <p:txBody>
          <a:bodyPr/>
          <a:lstStyle/>
          <a:p>
            <a:pPr>
              <a:defRPr/>
            </a:pPr>
            <a:r>
              <a:rPr lang="fr-FR" sz="2800"/>
              <a:t>1- Compétences psychosociales</a:t>
            </a:r>
            <a:endParaRPr/>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14</a:t>
            </a:fld>
            <a:endParaRPr lang="fr-FR">
              <a:solidFill>
                <a:srgbClr val="000000"/>
              </a:solidFill>
              <a:latin typeface="Marianne"/>
            </a:endParaRPr>
          </a:p>
        </p:txBody>
      </p:sp>
      <p:sp>
        <p:nvSpPr>
          <p:cNvPr id="19" name="ZoneTexte 18"/>
          <p:cNvSpPr txBox="1"/>
          <p:nvPr/>
        </p:nvSpPr>
        <p:spPr bwMode="auto">
          <a:xfrm>
            <a:off x="1163730" y="1175414"/>
            <a:ext cx="10332870" cy="4989890"/>
          </a:xfrm>
          <a:prstGeom prst="rect">
            <a:avLst/>
          </a:prstGeom>
          <a:noFill/>
        </p:spPr>
        <p:txBody>
          <a:bodyPr wrap="square" rtlCol="0">
            <a:noAutofit/>
          </a:bodyPr>
          <a:lstStyle/>
          <a:p>
            <a:pPr>
              <a:defRPr/>
            </a:pPr>
            <a:r>
              <a:rPr lang="fr-FR" sz="2000" b="1" dirty="0"/>
              <a:t>Ensemble cohérent et </a:t>
            </a:r>
            <a:r>
              <a:rPr lang="fr-FR" sz="2000" b="1" dirty="0" err="1"/>
              <a:t>interrelié</a:t>
            </a:r>
            <a:r>
              <a:rPr lang="fr-FR" sz="2000" b="1" dirty="0"/>
              <a:t> de capacités psychologiques :</a:t>
            </a:r>
          </a:p>
          <a:p>
            <a:pPr marL="741079" lvl="1" indent="-283879">
              <a:buFont typeface="Arial"/>
              <a:buChar char="•"/>
              <a:defRPr/>
            </a:pPr>
            <a:r>
              <a:rPr lang="fr-FR" sz="2000" dirty="0"/>
              <a:t>cognitives</a:t>
            </a:r>
          </a:p>
          <a:p>
            <a:pPr marL="741079" lvl="1" indent="-283879">
              <a:buFont typeface="Arial"/>
              <a:buChar char="•"/>
              <a:defRPr/>
            </a:pPr>
            <a:r>
              <a:rPr lang="fr-FR" sz="2000" dirty="0"/>
              <a:t>émotionnelles</a:t>
            </a:r>
          </a:p>
          <a:p>
            <a:pPr marL="741079" lvl="1" indent="-283879">
              <a:buFont typeface="Arial"/>
              <a:buChar char="•"/>
              <a:defRPr/>
            </a:pPr>
            <a:r>
              <a:rPr lang="fr-FR" sz="2000" dirty="0"/>
              <a:t>sociales</a:t>
            </a:r>
          </a:p>
          <a:p>
            <a:pPr>
              <a:defRPr/>
            </a:pPr>
            <a:endParaRPr lang="fr-FR" sz="2000" dirty="0"/>
          </a:p>
          <a:p>
            <a:pPr>
              <a:defRPr/>
            </a:pPr>
            <a:r>
              <a:rPr lang="fr-FR" sz="2000" b="1" dirty="0"/>
              <a:t>impliquant :</a:t>
            </a:r>
          </a:p>
          <a:p>
            <a:pPr marL="741079" lvl="1" indent="-283879">
              <a:buFont typeface="Arial"/>
              <a:buChar char="•"/>
              <a:defRPr/>
            </a:pPr>
            <a:r>
              <a:rPr lang="fr-FR" sz="2000" dirty="0"/>
              <a:t>des connaissances,</a:t>
            </a:r>
          </a:p>
          <a:p>
            <a:pPr marL="741079" lvl="1" indent="-283879">
              <a:buFont typeface="Arial"/>
              <a:buChar char="•"/>
              <a:defRPr/>
            </a:pPr>
            <a:r>
              <a:rPr lang="fr-FR" sz="2000" dirty="0"/>
              <a:t>des processus intrapsychiques</a:t>
            </a:r>
          </a:p>
          <a:p>
            <a:pPr marL="741079" lvl="1" indent="-283879">
              <a:buFont typeface="Arial"/>
              <a:buChar char="•"/>
              <a:defRPr/>
            </a:pPr>
            <a:r>
              <a:rPr lang="fr-FR" sz="2000" dirty="0"/>
              <a:t>des comportements spécifiques</a:t>
            </a:r>
          </a:p>
          <a:p>
            <a:pPr>
              <a:defRPr/>
            </a:pPr>
            <a:endParaRPr lang="fr-FR" sz="2000" dirty="0"/>
          </a:p>
          <a:p>
            <a:pPr>
              <a:defRPr/>
            </a:pPr>
            <a:r>
              <a:rPr lang="fr-FR" sz="2000" b="1" dirty="0"/>
              <a:t>qui permettent :</a:t>
            </a:r>
          </a:p>
          <a:p>
            <a:pPr marL="741079" lvl="1" indent="-283879">
              <a:buFont typeface="Arial"/>
              <a:buChar char="•"/>
              <a:defRPr/>
            </a:pPr>
            <a:r>
              <a:rPr lang="fr-FR" sz="2000" dirty="0"/>
              <a:t>d’augmenter l’autonomisation et le pouvoir d’agir (</a:t>
            </a:r>
            <a:r>
              <a:rPr lang="fr-FR" sz="2000" i="1" dirty="0" err="1"/>
              <a:t>empowerment</a:t>
            </a:r>
            <a:r>
              <a:rPr lang="fr-FR" sz="2000" dirty="0"/>
              <a:t>),</a:t>
            </a:r>
          </a:p>
          <a:p>
            <a:pPr marL="741079" lvl="1" indent="-283879">
              <a:buFont typeface="Arial"/>
              <a:buChar char="•"/>
              <a:defRPr/>
            </a:pPr>
            <a:r>
              <a:rPr lang="fr-FR" sz="2000" dirty="0"/>
              <a:t>de maintenir un état de bien-être psychique,</a:t>
            </a:r>
          </a:p>
          <a:p>
            <a:pPr marL="741079" lvl="1" indent="-283879">
              <a:buFont typeface="Arial"/>
              <a:buChar char="•"/>
              <a:defRPr/>
            </a:pPr>
            <a:r>
              <a:rPr lang="fr-FR" sz="2000" dirty="0"/>
              <a:t>de favoriser un fonctionnement individuel optimal et de développer des interactions constructives.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7545096" name="Titre 6"/>
          <p:cNvSpPr>
            <a:spLocks noGrp="1"/>
          </p:cNvSpPr>
          <p:nvPr>
            <p:ph type="title"/>
          </p:nvPr>
        </p:nvSpPr>
        <p:spPr bwMode="auto">
          <a:xfrm>
            <a:off x="1780479" y="287677"/>
            <a:ext cx="9710935" cy="959999"/>
          </a:xfrm>
        </p:spPr>
        <p:txBody>
          <a:bodyPr/>
          <a:lstStyle/>
          <a:p>
            <a:pPr>
              <a:defRPr/>
            </a:pPr>
            <a:r>
              <a:rPr lang="fr-FR" sz="2800" dirty="0"/>
              <a:t>1- Compétences psychosociales</a:t>
            </a:r>
            <a:endParaRPr dirty="0"/>
          </a:p>
        </p:txBody>
      </p:sp>
      <p:sp>
        <p:nvSpPr>
          <p:cNvPr id="2102712691" name="Espace réservé de la date 1"/>
          <p:cNvSpPr>
            <a:spLocks noGrp="1"/>
          </p:cNvSpPr>
          <p:nvPr>
            <p:ph type="dt" sz="half" idx="10"/>
          </p:nvPr>
        </p:nvSpPr>
        <p:spPr bwMode="auto"/>
        <p:txBody>
          <a:bodyPr/>
          <a:lstStyle/>
          <a:p>
            <a:pPr algn="r" defTabSz="1219185">
              <a:defRPr/>
            </a:pPr>
            <a:fld id="{7A9C4439-5834-E08E-E6F6-73CFEF8B22E5}" type="datetime1">
              <a:rPr lang="fr-FR" cap="all">
                <a:solidFill>
                  <a:srgbClr val="000000"/>
                </a:solidFill>
                <a:latin typeface="Marianne"/>
              </a:rPr>
              <a:t>15/06/2022</a:t>
            </a:fld>
            <a:endParaRPr lang="fr-FR" cap="all">
              <a:solidFill>
                <a:srgbClr val="000000"/>
              </a:solidFill>
              <a:latin typeface="Marianne"/>
            </a:endParaRPr>
          </a:p>
        </p:txBody>
      </p:sp>
      <p:sp>
        <p:nvSpPr>
          <p:cNvPr id="1930387921"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9596198" name="Espace réservé du numéro de diapositive 3"/>
          <p:cNvSpPr>
            <a:spLocks noGrp="1"/>
          </p:cNvSpPr>
          <p:nvPr>
            <p:ph type="sldNum" sz="quarter" idx="12"/>
          </p:nvPr>
        </p:nvSpPr>
        <p:spPr bwMode="auto"/>
        <p:txBody>
          <a:bodyPr/>
          <a:lstStyle/>
          <a:p>
            <a:pPr defTabSz="1219185">
              <a:defRPr/>
            </a:pPr>
            <a:fld id="{E3661357-97BA-8A83-7BD3-F39D4A322AB6}" type="slidenum">
              <a:rPr lang="fr-FR">
                <a:solidFill>
                  <a:srgbClr val="000000"/>
                </a:solidFill>
                <a:latin typeface="Marianne"/>
              </a:rPr>
              <a:t>15</a:t>
            </a:fld>
            <a:endParaRPr lang="fr-FR">
              <a:solidFill>
                <a:srgbClr val="000000"/>
              </a:solidFill>
              <a:latin typeface="Marianne"/>
            </a:endParaRPr>
          </a:p>
        </p:txBody>
      </p:sp>
      <p:sp>
        <p:nvSpPr>
          <p:cNvPr id="62480553" name="ZoneTexte 18"/>
          <p:cNvSpPr txBox="1"/>
          <p:nvPr/>
        </p:nvSpPr>
        <p:spPr bwMode="auto">
          <a:xfrm>
            <a:off x="840115" y="1124744"/>
            <a:ext cx="11016525" cy="5232202"/>
          </a:xfrm>
          <a:prstGeom prst="rect">
            <a:avLst/>
          </a:prstGeom>
          <a:noFill/>
        </p:spPr>
        <p:txBody>
          <a:bodyPr wrap="square" rtlCol="0">
            <a:spAutoFit/>
          </a:bodyPr>
          <a:lstStyle/>
          <a:p>
            <a:pPr>
              <a:defRPr/>
            </a:pPr>
            <a:r>
              <a:rPr lang="fr-FR" sz="2000" b="1" dirty="0"/>
              <a:t>Comment se caractérisent les CPS ?</a:t>
            </a:r>
          </a:p>
          <a:p>
            <a:pPr>
              <a:defRPr/>
            </a:pPr>
            <a:endParaRPr lang="fr-FR" sz="2000" b="1" dirty="0"/>
          </a:p>
          <a:p>
            <a:pPr marL="285750" indent="-285750">
              <a:buFont typeface="Arial"/>
              <a:buChar char="•"/>
              <a:defRPr/>
            </a:pPr>
            <a:r>
              <a:rPr lang="fr-FR" sz="2000" dirty="0"/>
              <a:t>Il faut distinguer les CPS des traits de personnalité (caractère)</a:t>
            </a:r>
            <a:endParaRPr sz="2000" dirty="0"/>
          </a:p>
          <a:p>
            <a:pPr marL="285750" indent="-285750">
              <a:buFont typeface="Arial"/>
              <a:buChar char="•"/>
              <a:defRPr/>
            </a:pPr>
            <a:r>
              <a:rPr lang="fr-FR" sz="2000" dirty="0"/>
              <a:t>Les CPS se caractérisent par la possibilité de changement et de développement</a:t>
            </a:r>
            <a:endParaRPr sz="2000" dirty="0"/>
          </a:p>
          <a:p>
            <a:pPr marL="285750" indent="-285750">
              <a:buFont typeface="Arial"/>
              <a:buChar char="•"/>
              <a:defRPr/>
            </a:pPr>
            <a:r>
              <a:rPr lang="fr-FR" sz="2000" dirty="0"/>
              <a:t>Elles se construisent en fonction des interactions familiales et sociales</a:t>
            </a:r>
            <a:endParaRPr sz="2000" dirty="0"/>
          </a:p>
          <a:p>
            <a:pPr marL="285750" indent="-285750">
              <a:buFont typeface="Arial"/>
              <a:buChar char="•"/>
              <a:defRPr/>
            </a:pPr>
            <a:r>
              <a:rPr lang="fr-FR" sz="2000" dirty="0"/>
              <a:t>Elles sont donc modifiables et dépendantes d’une diversité de facteurs individuels et environnementaux</a:t>
            </a:r>
            <a:endParaRPr sz="2000" dirty="0"/>
          </a:p>
          <a:p>
            <a:pPr marL="285750" indent="-285750">
              <a:buFont typeface="Arial"/>
              <a:buChar char="•"/>
              <a:defRPr/>
            </a:pPr>
            <a:r>
              <a:rPr lang="fr-FR" sz="2000" dirty="0"/>
              <a:t>Elles sont développées par des actions éducatives</a:t>
            </a:r>
            <a:endParaRPr sz="2000" dirty="0"/>
          </a:p>
          <a:p>
            <a:pPr marL="285750" indent="-285750">
              <a:buFont typeface="Arial"/>
              <a:buChar char="•"/>
              <a:defRPr/>
            </a:pPr>
            <a:r>
              <a:rPr lang="fr-FR" sz="2000" dirty="0"/>
              <a:t>Les CPS sont des compétences transversales, génériques et interdisciplinaires</a:t>
            </a:r>
            <a:endParaRPr sz="2000" dirty="0"/>
          </a:p>
          <a:p>
            <a:pPr marL="285750" indent="-285750">
              <a:buFont typeface="Arial"/>
              <a:buChar char="•"/>
              <a:defRPr/>
            </a:pPr>
            <a:r>
              <a:rPr lang="fr-FR" sz="2000" dirty="0"/>
              <a:t>Elles se caractérisent par un haut niveau de transférabilité et une mobilisation à large spectre </a:t>
            </a:r>
            <a:endParaRPr sz="2000" dirty="0"/>
          </a:p>
          <a:p>
            <a:pPr marL="285750" indent="-285750">
              <a:buFont typeface="Arial"/>
              <a:buChar char="•"/>
              <a:defRPr/>
            </a:pPr>
            <a:r>
              <a:rPr lang="fr-FR" sz="2000" dirty="0"/>
              <a:t>Elles accompagnent durablement le développement de la personne et peuvent être renforcées tout au long de la vie</a:t>
            </a:r>
            <a:endParaRPr sz="2000" dirty="0"/>
          </a:p>
          <a:p>
            <a:pPr marL="285750" indent="-285750">
              <a:buFont typeface="Arial"/>
              <a:buChar char="•"/>
              <a:defRPr/>
            </a:pPr>
            <a:r>
              <a:rPr lang="fr-FR" sz="2000" dirty="0"/>
              <a:t>Elles sont associées à l’amélioration du climat scolaire, la réussite scolaire, l’insertion et la réussite professionnelle </a:t>
            </a:r>
            <a:endParaRPr sz="2000" dirty="0"/>
          </a:p>
          <a:p>
            <a:pPr>
              <a:defRPr/>
            </a:pPr>
            <a:endParaRPr lang="fr-FR" dirty="0"/>
          </a:p>
          <a:p>
            <a:pPr>
              <a:defRPr/>
            </a:pPr>
            <a:r>
              <a:rPr lang="fr-FR" b="1" dirty="0"/>
              <a:t>Les CPS représentent ainsi un facteur de protection générique de la santé globale (physique, psychique et sociale) et de la réussite éducative.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98639003" name="Rectangle 5"/>
          <p:cNvSpPr/>
          <p:nvPr/>
        </p:nvSpPr>
        <p:spPr bwMode="auto">
          <a:xfrm>
            <a:off x="10931649" y="6237311"/>
            <a:ext cx="1069005" cy="2160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095264357" name="ZoneTexte 6"/>
          <p:cNvSpPr txBox="1"/>
          <p:nvPr/>
        </p:nvSpPr>
        <p:spPr bwMode="auto">
          <a:xfrm>
            <a:off x="2844043" y="3445376"/>
            <a:ext cx="2952328" cy="830997"/>
          </a:xfrm>
          <a:prstGeom prst="rect">
            <a:avLst/>
          </a:prstGeom>
          <a:noFill/>
        </p:spPr>
        <p:txBody>
          <a:bodyPr wrap="square" rtlCol="0">
            <a:spAutoFit/>
          </a:bodyPr>
          <a:lstStyle/>
          <a:p>
            <a:pPr>
              <a:defRPr/>
            </a:pPr>
            <a:r>
              <a:rPr lang="fr-FR" sz="1200" b="1" dirty="0"/>
              <a:t>Source:</a:t>
            </a:r>
            <a:r>
              <a:rPr lang="fr-FR" sz="1200" dirty="0"/>
              <a:t> Santé publique France / Les compétences psychosociales : un référentiel pour un déploiement auprès des enfants et des jeunes / p. 12 </a:t>
            </a:r>
            <a:endParaRPr sz="1200" dirty="0"/>
          </a:p>
        </p:txBody>
      </p:sp>
      <p:sp>
        <p:nvSpPr>
          <p:cNvPr id="8" name="Espace réservé de la date 1"/>
          <p:cNvSpPr>
            <a:spLocks noGrp="1"/>
          </p:cNvSpPr>
          <p:nvPr>
            <p:ph type="dt" sz="half" idx="10"/>
          </p:nvPr>
        </p:nvSpPr>
        <p:spPr bwMode="auto">
          <a:xfrm>
            <a:off x="10152000" y="6378000"/>
            <a:ext cx="1560000" cy="480000"/>
          </a:xfrm>
        </p:spPr>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9" name="Espace réservé du pied de page 2"/>
          <p:cNvSpPr>
            <a:spLocks noGrp="1"/>
          </p:cNvSpPr>
          <p:nvPr>
            <p:ph type="ftr" sz="quarter" idx="11"/>
          </p:nvPr>
        </p:nvSpPr>
        <p:spPr bwMode="auto">
          <a:xfrm>
            <a:off x="480000" y="6378000"/>
            <a:ext cx="7872000" cy="480000"/>
          </a:xfrm>
        </p:spPr>
        <p:txBody>
          <a:bodyPr/>
          <a:lstStyle/>
          <a:p>
            <a:pPr defTabSz="1219185">
              <a:defRPr/>
            </a:pPr>
            <a:r>
              <a:rPr lang="fr-FR" dirty="0">
                <a:solidFill>
                  <a:srgbClr val="000000"/>
                </a:solidFill>
                <a:latin typeface="Marianne"/>
              </a:rPr>
              <a:t>ENSFEA / Inspection de l’enseignement agricole</a:t>
            </a:r>
            <a:endParaRPr dirty="0"/>
          </a:p>
        </p:txBody>
      </p:sp>
      <p:sp>
        <p:nvSpPr>
          <p:cNvPr id="10" name="Espace réservé du numéro de diapositive 3"/>
          <p:cNvSpPr>
            <a:spLocks noGrp="1"/>
          </p:cNvSpPr>
          <p:nvPr>
            <p:ph type="sldNum" sz="quarter" idx="12"/>
          </p:nvPr>
        </p:nvSpPr>
        <p:spPr bwMode="auto">
          <a:xfrm>
            <a:off x="8352000" y="6378000"/>
            <a:ext cx="1800000" cy="480000"/>
          </a:xfrm>
        </p:spPr>
        <p:txBody>
          <a:bodyPr/>
          <a:lstStyle/>
          <a:p>
            <a:pPr defTabSz="1219185">
              <a:defRPr/>
            </a:pPr>
            <a:fld id="{733122C9-A0B9-462F-8757-0847AD287B63}" type="slidenum">
              <a:rPr lang="fr-FR">
                <a:solidFill>
                  <a:srgbClr val="000000"/>
                </a:solidFill>
                <a:latin typeface="Marianne"/>
              </a:rPr>
              <a:t>16</a:t>
            </a:fld>
            <a:endParaRPr lang="fr-FR">
              <a:solidFill>
                <a:srgbClr val="000000"/>
              </a:solidFill>
              <a:latin typeface="Marianne"/>
            </a:endParaRPr>
          </a:p>
        </p:txBody>
      </p:sp>
      <p:sp>
        <p:nvSpPr>
          <p:cNvPr id="11" name="Titre 1"/>
          <p:cNvSpPr>
            <a:spLocks noGrp="1"/>
          </p:cNvSpPr>
          <p:nvPr>
            <p:ph type="ctrTitle"/>
          </p:nvPr>
        </p:nvSpPr>
        <p:spPr bwMode="auto">
          <a:xfrm>
            <a:off x="1991544" y="176982"/>
            <a:ext cx="3024336" cy="875754"/>
          </a:xfrm>
        </p:spPr>
        <p:txBody>
          <a:bodyPr/>
          <a:lstStyle/>
          <a:p>
            <a:pPr algn="l">
              <a:defRPr/>
            </a:pPr>
            <a:r>
              <a:rPr lang="fr-FR" sz="2800" dirty="0"/>
              <a:t>1- Compétences Psychosociales</a:t>
            </a:r>
            <a:endParaRPr sz="2800" dirty="0"/>
          </a:p>
        </p:txBody>
      </p:sp>
      <p:grpSp>
        <p:nvGrpSpPr>
          <p:cNvPr id="2" name="Groupe 1"/>
          <p:cNvGrpSpPr/>
          <p:nvPr/>
        </p:nvGrpSpPr>
        <p:grpSpPr>
          <a:xfrm>
            <a:off x="6384032" y="16968"/>
            <a:ext cx="5616622" cy="6796201"/>
            <a:chOff x="6384032" y="16968"/>
            <a:chExt cx="5616622" cy="6796201"/>
          </a:xfrm>
        </p:grpSpPr>
        <p:pic>
          <p:nvPicPr>
            <p:cNvPr id="12" name="Image 1"/>
            <p:cNvPicPr>
              <a:picLocks noChangeAspect="1"/>
            </p:cNvPicPr>
            <p:nvPr/>
          </p:nvPicPr>
          <p:blipFill rotWithShape="1">
            <a:blip r:embed="rId2"/>
            <a:srcRect t="-398" b="13625"/>
            <a:stretch/>
          </p:blipFill>
          <p:spPr bwMode="auto">
            <a:xfrm>
              <a:off x="6384032" y="16968"/>
              <a:ext cx="5616622" cy="6796201"/>
            </a:xfrm>
            <a:prstGeom prst="rect">
              <a:avLst/>
            </a:prstGeom>
          </p:spPr>
        </p:pic>
        <p:sp>
          <p:nvSpPr>
            <p:cNvPr id="13" name="Rectangle 12"/>
            <p:cNvSpPr/>
            <p:nvPr/>
          </p:nvSpPr>
          <p:spPr>
            <a:xfrm>
              <a:off x="6426069" y="6373952"/>
              <a:ext cx="1810371" cy="439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48177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847528" y="188640"/>
            <a:ext cx="8277944" cy="506437"/>
          </a:xfrm>
        </p:spPr>
        <p:txBody>
          <a:bodyPr/>
          <a:lstStyle/>
          <a:p>
            <a:pPr algn="l">
              <a:defRPr/>
            </a:pPr>
            <a:r>
              <a:rPr lang="fr-FR" dirty="0"/>
              <a:t>1- Classification actualisée des CPS</a:t>
            </a:r>
            <a:endParaRPr dirty="0"/>
          </a:p>
        </p:txBody>
      </p:sp>
      <p:sp>
        <p:nvSpPr>
          <p:cNvPr id="4" name="Espace réservé de la date 3"/>
          <p:cNvSpPr>
            <a:spLocks noGrp="1"/>
          </p:cNvSpPr>
          <p:nvPr>
            <p:ph type="dt" sz="half" idx="10"/>
          </p:nvPr>
        </p:nvSpPr>
        <p:spPr bwMode="auto"/>
        <p:txBody>
          <a:bodyPr/>
          <a:lstStyle/>
          <a:p>
            <a:pPr>
              <a:defRPr/>
            </a:pPr>
            <a:fld id="{49B1FCFE-09A0-4228-A92C-A20D0F6445EF}" type="datetime1">
              <a:rPr lang="fr-FR"/>
              <a:t>15/06/2022</a:t>
            </a:fld>
            <a:endParaRPr lang="fr-FR"/>
          </a:p>
        </p:txBody>
      </p:sp>
      <p:sp>
        <p:nvSpPr>
          <p:cNvPr id="6" name="Espace réservé du numéro de diapositive 5"/>
          <p:cNvSpPr>
            <a:spLocks noGrp="1"/>
          </p:cNvSpPr>
          <p:nvPr>
            <p:ph type="sldNum" sz="quarter" idx="12"/>
          </p:nvPr>
        </p:nvSpPr>
        <p:spPr bwMode="auto"/>
        <p:txBody>
          <a:bodyPr/>
          <a:lstStyle/>
          <a:p>
            <a:pPr>
              <a:defRPr/>
            </a:pPr>
            <a:fld id="{643BCC09-8378-4CC4-A5B3-4D67610B77D5}" type="slidenum">
              <a:rPr lang="fr-FR"/>
              <a:t>17</a:t>
            </a:fld>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482958018"/>
              </p:ext>
            </p:extLst>
          </p:nvPr>
        </p:nvGraphicFramePr>
        <p:xfrm>
          <a:off x="263354" y="869041"/>
          <a:ext cx="11665294" cy="4928344"/>
        </p:xfrm>
        <a:graphic>
          <a:graphicData uri="http://schemas.openxmlformats.org/drawingml/2006/table">
            <a:tbl>
              <a:tblPr firstRow="1" firstCol="1" bandRow="1">
                <a:tableStyleId>{7D63B376-885F-76C9-8F30-CA421434353D}</a:tableStyleId>
              </a:tblPr>
              <a:tblGrid>
                <a:gridCol w="1467412">
                  <a:extLst>
                    <a:ext uri="{9D8B030D-6E8A-4147-A177-3AD203B41FA5}">
                      <a16:colId xmlns:a16="http://schemas.microsoft.com/office/drawing/2014/main" val="20000"/>
                    </a:ext>
                  </a:extLst>
                </a:gridCol>
                <a:gridCol w="2421231">
                  <a:extLst>
                    <a:ext uri="{9D8B030D-6E8A-4147-A177-3AD203B41FA5}">
                      <a16:colId xmlns:a16="http://schemas.microsoft.com/office/drawing/2014/main" val="20001"/>
                    </a:ext>
                  </a:extLst>
                </a:gridCol>
                <a:gridCol w="7776651">
                  <a:extLst>
                    <a:ext uri="{9D8B030D-6E8A-4147-A177-3AD203B41FA5}">
                      <a16:colId xmlns:a16="http://schemas.microsoft.com/office/drawing/2014/main" val="20002"/>
                    </a:ext>
                  </a:extLst>
                </a:gridCol>
              </a:tblGrid>
              <a:tr h="367363">
                <a:tc>
                  <a:txBody>
                    <a:bodyPr/>
                    <a:lstStyle/>
                    <a:p>
                      <a:pPr algn="ctr">
                        <a:lnSpc>
                          <a:spcPct val="150000"/>
                        </a:lnSpc>
                        <a:spcAft>
                          <a:spcPts val="0"/>
                        </a:spcAft>
                        <a:defRPr/>
                      </a:pPr>
                      <a:r>
                        <a:rPr lang="fr-FR" sz="1400" b="1">
                          <a:solidFill>
                            <a:schemeClr val="lt1"/>
                          </a:solidFill>
                          <a:latin typeface="+mn-lt"/>
                          <a:ea typeface="+mn-ea"/>
                          <a:cs typeface="+mn-cs"/>
                        </a:rPr>
                        <a:t>Catégories</a:t>
                      </a:r>
                      <a:endParaRPr sz="1400" b="1">
                        <a:solidFill>
                          <a:schemeClr val="lt1"/>
                        </a:solidFill>
                        <a:latin typeface="+mn-lt"/>
                        <a:ea typeface="+mn-ea"/>
                        <a:cs typeface="+mn-cs"/>
                      </a:endParaRPr>
                    </a:p>
                  </a:txBody>
                  <a:tcPr marL="26242" marR="26242" marT="0" marB="72000" anchor="ctr"/>
                </a:tc>
                <a:tc>
                  <a:txBody>
                    <a:bodyPr/>
                    <a:lstStyle/>
                    <a:p>
                      <a:pPr algn="ctr">
                        <a:lnSpc>
                          <a:spcPct val="150000"/>
                        </a:lnSpc>
                        <a:spcAft>
                          <a:spcPts val="0"/>
                        </a:spcAft>
                        <a:defRPr/>
                      </a:pPr>
                      <a:r>
                        <a:rPr lang="fr-FR" sz="1400"/>
                        <a:t>CPS générales</a:t>
                      </a:r>
                      <a:endParaRPr sz="1400">
                        <a:latin typeface="Calibri"/>
                        <a:ea typeface="Calibri"/>
                        <a:cs typeface="Times New Roman"/>
                      </a:endParaRPr>
                    </a:p>
                  </a:txBody>
                  <a:tcPr marL="26242" marR="26242" marT="0" marB="72000" anchor="ctr"/>
                </a:tc>
                <a:tc>
                  <a:txBody>
                    <a:bodyPr/>
                    <a:lstStyle/>
                    <a:p>
                      <a:pPr algn="ctr">
                        <a:lnSpc>
                          <a:spcPct val="150000"/>
                        </a:lnSpc>
                        <a:spcAft>
                          <a:spcPts val="0"/>
                        </a:spcAft>
                        <a:defRPr/>
                      </a:pPr>
                      <a:r>
                        <a:rPr lang="fr-FR" sz="1400"/>
                        <a:t>CPS spécifiques</a:t>
                      </a:r>
                      <a:endParaRPr sz="1400">
                        <a:latin typeface="Calibri"/>
                        <a:ea typeface="Calibri"/>
                        <a:cs typeface="Times New Roman"/>
                      </a:endParaRPr>
                    </a:p>
                  </a:txBody>
                  <a:tcPr marL="26242" marR="26242" marT="0" marB="72000" anchor="ctr"/>
                </a:tc>
                <a:extLst>
                  <a:ext uri="{0D108BD9-81ED-4DB2-BD59-A6C34878D82A}">
                    <a16:rowId xmlns:a16="http://schemas.microsoft.com/office/drawing/2014/main" val="10000"/>
                  </a:ext>
                </a:extLst>
              </a:tr>
              <a:tr h="205931">
                <a:tc rowSpan="8">
                  <a:txBody>
                    <a:bodyPr/>
                    <a:lstStyle/>
                    <a:p>
                      <a:pPr>
                        <a:lnSpc>
                          <a:spcPct val="107000"/>
                        </a:lnSpc>
                        <a:spcAft>
                          <a:spcPts val="0"/>
                        </a:spcAft>
                        <a:defRPr/>
                      </a:pPr>
                      <a:r>
                        <a:rPr lang="fr-FR" sz="1400"/>
                        <a:t>Compétences cognitives</a:t>
                      </a:r>
                      <a:endParaRPr sz="1400">
                        <a:latin typeface="Calibri"/>
                        <a:ea typeface="Calibri"/>
                        <a:cs typeface="Times New Roman"/>
                      </a:endParaRPr>
                    </a:p>
                  </a:txBody>
                  <a:tcPr marL="26242" marR="26242" marT="0" marB="0" anchor="ctr"/>
                </a:tc>
                <a:tc rowSpan="4">
                  <a:txBody>
                    <a:bodyPr/>
                    <a:lstStyle/>
                    <a:p>
                      <a:pPr>
                        <a:lnSpc>
                          <a:spcPct val="107000"/>
                        </a:lnSpc>
                        <a:spcAft>
                          <a:spcPts val="0"/>
                        </a:spcAft>
                        <a:defRPr/>
                      </a:pPr>
                      <a:r>
                        <a:rPr lang="fr-FR" sz="1400"/>
                        <a:t>Avoir conscience de soi</a:t>
                      </a:r>
                      <a:endParaRPr sz="1400"/>
                    </a:p>
                  </a:txBody>
                  <a:tcPr marL="26242" marR="26242" marT="0" marB="0" anchor="ctr"/>
                </a:tc>
                <a:tc>
                  <a:txBody>
                    <a:bodyPr/>
                    <a:lstStyle/>
                    <a:p>
                      <a:pPr>
                        <a:lnSpc>
                          <a:spcPct val="107000"/>
                        </a:lnSpc>
                        <a:spcAft>
                          <a:spcPts val="0"/>
                        </a:spcAft>
                        <a:defRPr/>
                      </a:pPr>
                      <a:r>
                        <a:rPr lang="fr-FR" sz="1200"/>
                        <a:t>Connaissance de soi (forces et limites, buts, valeurs, discours interne…)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01"/>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Savoir penser de façon critique (biais, influences…)</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02"/>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Capacité d’auto-évaluation positive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03"/>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Capacité d’attention à soi (ou pleine conscience)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04"/>
                  </a:ext>
                </a:extLst>
              </a:tr>
              <a:tr h="205930">
                <a:tc vMerge="1">
                  <a:txBody>
                    <a:bodyPr/>
                    <a:lstStyle/>
                    <a:p>
                      <a:pPr>
                        <a:defRPr/>
                      </a:pPr>
                      <a:endParaRPr lang="fr-FR"/>
                    </a:p>
                  </a:txBody>
                  <a:tcPr/>
                </a:tc>
                <a:tc rowSpan="2">
                  <a:txBody>
                    <a:bodyPr/>
                    <a:lstStyle/>
                    <a:p>
                      <a:pPr>
                        <a:lnSpc>
                          <a:spcPct val="107000"/>
                        </a:lnSpc>
                        <a:spcAft>
                          <a:spcPts val="0"/>
                        </a:spcAft>
                        <a:defRPr/>
                      </a:pPr>
                      <a:r>
                        <a:rPr lang="fr-FR" sz="1400"/>
                        <a:t>Capacité de maîtrise de soi</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dirty="0"/>
                        <a:t>Capacité à gérer ses impulsions</a:t>
                      </a:r>
                      <a:endParaRPr sz="1200" dirty="0"/>
                    </a:p>
                  </a:txBody>
                  <a:tcPr marL="26242" marR="26242" marT="0" marB="0" anchor="ctr"/>
                </a:tc>
                <a:extLst>
                  <a:ext uri="{0D108BD9-81ED-4DB2-BD59-A6C34878D82A}">
                    <a16:rowId xmlns:a16="http://schemas.microsoft.com/office/drawing/2014/main" val="10005"/>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dirty="0"/>
                        <a:t>Capacité à atteindre ses buts (définition, planification)</a:t>
                      </a:r>
                      <a:endParaRPr sz="1200" dirty="0">
                        <a:latin typeface="Calibri"/>
                        <a:ea typeface="Calibri"/>
                        <a:cs typeface="Times New Roman"/>
                      </a:endParaRPr>
                    </a:p>
                  </a:txBody>
                  <a:tcPr marL="26242" marR="26242" marT="0" marB="0" anchor="ctr"/>
                </a:tc>
                <a:extLst>
                  <a:ext uri="{0D108BD9-81ED-4DB2-BD59-A6C34878D82A}">
                    <a16:rowId xmlns:a16="http://schemas.microsoft.com/office/drawing/2014/main" val="10006"/>
                  </a:ext>
                </a:extLst>
              </a:tr>
              <a:tr h="140140">
                <a:tc vMerge="1">
                  <a:txBody>
                    <a:bodyPr/>
                    <a:lstStyle/>
                    <a:p>
                      <a:pPr>
                        <a:defRPr/>
                      </a:pPr>
                      <a:endParaRPr lang="fr-FR"/>
                    </a:p>
                  </a:txBody>
                  <a:tcPr/>
                </a:tc>
                <a:tc rowSpan="2">
                  <a:txBody>
                    <a:bodyPr/>
                    <a:lstStyle/>
                    <a:p>
                      <a:pPr>
                        <a:lnSpc>
                          <a:spcPct val="107000"/>
                        </a:lnSpc>
                        <a:spcAft>
                          <a:spcPts val="0"/>
                        </a:spcAft>
                        <a:defRPr/>
                      </a:pPr>
                      <a:r>
                        <a:rPr lang="fr-FR" sz="1400"/>
                        <a:t>Prendre des décisions constructives</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dirty="0"/>
                        <a:t>Capacité à faire des choix responsables</a:t>
                      </a:r>
                      <a:endParaRPr sz="1200" dirty="0">
                        <a:latin typeface="Calibri"/>
                        <a:ea typeface="Calibri"/>
                        <a:cs typeface="Times New Roman"/>
                      </a:endParaRPr>
                    </a:p>
                  </a:txBody>
                  <a:tcPr marL="26242" marR="26242" marT="0" marB="0" anchor="ctr"/>
                </a:tc>
                <a:extLst>
                  <a:ext uri="{0D108BD9-81ED-4DB2-BD59-A6C34878D82A}">
                    <a16:rowId xmlns:a16="http://schemas.microsoft.com/office/drawing/2014/main" val="10007"/>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dirty="0"/>
                        <a:t>Capacité à résoudre des problèmes de façon créative</a:t>
                      </a:r>
                      <a:endParaRPr sz="1200" dirty="0">
                        <a:latin typeface="Calibri"/>
                        <a:ea typeface="Calibri"/>
                        <a:cs typeface="Times New Roman"/>
                      </a:endParaRPr>
                    </a:p>
                  </a:txBody>
                  <a:tcPr marL="26242" marR="26242" marT="0" marB="0" anchor="ctr"/>
                </a:tc>
                <a:extLst>
                  <a:ext uri="{0D108BD9-81ED-4DB2-BD59-A6C34878D82A}">
                    <a16:rowId xmlns:a16="http://schemas.microsoft.com/office/drawing/2014/main" val="10008"/>
                  </a:ext>
                </a:extLst>
              </a:tr>
              <a:tr h="307402">
                <a:tc rowSpan="6">
                  <a:txBody>
                    <a:bodyPr/>
                    <a:lstStyle/>
                    <a:p>
                      <a:pPr>
                        <a:lnSpc>
                          <a:spcPct val="107000"/>
                        </a:lnSpc>
                        <a:spcAft>
                          <a:spcPts val="0"/>
                        </a:spcAft>
                        <a:defRPr/>
                      </a:pPr>
                      <a:r>
                        <a:rPr lang="fr-FR" sz="1400"/>
                        <a:t>Compétences émotionnelles</a:t>
                      </a:r>
                      <a:endParaRPr sz="1400">
                        <a:latin typeface="Calibri"/>
                        <a:ea typeface="Calibri"/>
                        <a:cs typeface="Times New Roman"/>
                      </a:endParaRPr>
                    </a:p>
                  </a:txBody>
                  <a:tcPr marL="26242" marR="26242" marT="0" marB="0" anchor="ctr"/>
                </a:tc>
                <a:tc rowSpan="2">
                  <a:txBody>
                    <a:bodyPr/>
                    <a:lstStyle/>
                    <a:p>
                      <a:pPr>
                        <a:lnSpc>
                          <a:spcPct val="107000"/>
                        </a:lnSpc>
                        <a:spcAft>
                          <a:spcPts val="0"/>
                        </a:spcAft>
                        <a:defRPr/>
                      </a:pPr>
                      <a:r>
                        <a:rPr lang="fr-FR" sz="1400"/>
                        <a:t>Avoir conscience de ses émotions et de son stress</a:t>
                      </a:r>
                      <a:endParaRPr sz="1400"/>
                    </a:p>
                  </a:txBody>
                  <a:tcPr marL="26242" marR="26242" marT="0" marB="0" anchor="ctr"/>
                </a:tc>
                <a:tc>
                  <a:txBody>
                    <a:bodyPr/>
                    <a:lstStyle/>
                    <a:p>
                      <a:pPr>
                        <a:lnSpc>
                          <a:spcPct val="107000"/>
                        </a:lnSpc>
                        <a:spcAft>
                          <a:spcPts val="0"/>
                        </a:spcAft>
                        <a:defRPr/>
                      </a:pPr>
                      <a:r>
                        <a:rPr lang="fr-FR" sz="1200" dirty="0"/>
                        <a:t>Comprendre les émotions et le stress</a:t>
                      </a:r>
                      <a:endParaRPr sz="1200" dirty="0">
                        <a:latin typeface="Calibri"/>
                        <a:ea typeface="Calibri"/>
                        <a:cs typeface="Times New Roman"/>
                      </a:endParaRPr>
                    </a:p>
                  </a:txBody>
                  <a:tcPr marL="26242" marR="26242" marT="0" marB="0" anchor="ctr"/>
                </a:tc>
                <a:extLst>
                  <a:ext uri="{0D108BD9-81ED-4DB2-BD59-A6C34878D82A}">
                    <a16:rowId xmlns:a16="http://schemas.microsoft.com/office/drawing/2014/main" val="10009"/>
                  </a:ext>
                </a:extLst>
              </a:tr>
              <a:tr h="337846">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dirty="0"/>
                        <a:t>Identifier ses émotions et son stress</a:t>
                      </a:r>
                      <a:endParaRPr sz="1200" dirty="0">
                        <a:latin typeface="Calibri"/>
                        <a:ea typeface="Calibri"/>
                        <a:cs typeface="Times New Roman"/>
                      </a:endParaRPr>
                    </a:p>
                  </a:txBody>
                  <a:tcPr marL="26242" marR="26242" marT="0" marB="0" anchor="ctr"/>
                </a:tc>
                <a:extLst>
                  <a:ext uri="{0D108BD9-81ED-4DB2-BD59-A6C34878D82A}">
                    <a16:rowId xmlns:a16="http://schemas.microsoft.com/office/drawing/2014/main" val="10010"/>
                  </a:ext>
                </a:extLst>
              </a:tr>
              <a:tr h="140140">
                <a:tc vMerge="1">
                  <a:txBody>
                    <a:bodyPr/>
                    <a:lstStyle/>
                    <a:p>
                      <a:pPr>
                        <a:defRPr/>
                      </a:pPr>
                      <a:endParaRPr lang="fr-FR"/>
                    </a:p>
                  </a:txBody>
                  <a:tcPr/>
                </a:tc>
                <a:tc rowSpan="2">
                  <a:txBody>
                    <a:bodyPr/>
                    <a:lstStyle/>
                    <a:p>
                      <a:pPr>
                        <a:lnSpc>
                          <a:spcPct val="107000"/>
                        </a:lnSpc>
                        <a:spcAft>
                          <a:spcPts val="0"/>
                        </a:spcAft>
                        <a:defRPr/>
                      </a:pPr>
                      <a:r>
                        <a:rPr lang="fr-FR" sz="1400"/>
                        <a:t>Réguler ses émotions</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a:t>Exprimer ses émotions de façon positive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1"/>
                  </a:ext>
                </a:extLst>
              </a:tr>
              <a:tr h="274574">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Gérer ses émotions (notamment les émotions difficiles : colère, anxiété, tristesse…)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2"/>
                  </a:ext>
                </a:extLst>
              </a:tr>
              <a:tr h="140140">
                <a:tc vMerge="1">
                  <a:txBody>
                    <a:bodyPr/>
                    <a:lstStyle/>
                    <a:p>
                      <a:pPr>
                        <a:defRPr/>
                      </a:pPr>
                      <a:endParaRPr lang="fr-FR"/>
                    </a:p>
                  </a:txBody>
                  <a:tcPr/>
                </a:tc>
                <a:tc rowSpan="2">
                  <a:txBody>
                    <a:bodyPr/>
                    <a:lstStyle/>
                    <a:p>
                      <a:pPr>
                        <a:lnSpc>
                          <a:spcPct val="107000"/>
                        </a:lnSpc>
                        <a:spcAft>
                          <a:spcPts val="0"/>
                        </a:spcAft>
                        <a:defRPr/>
                      </a:pPr>
                      <a:r>
                        <a:rPr lang="fr-FR" sz="1400"/>
                        <a:t>Gérer son stress</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a:t>Réguler son stress au quotidien</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3"/>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Capacité à faire face (coping) en situation d’adversité</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4"/>
                  </a:ext>
                </a:extLst>
              </a:tr>
              <a:tr h="68644">
                <a:tc rowSpan="7">
                  <a:txBody>
                    <a:bodyPr/>
                    <a:lstStyle/>
                    <a:p>
                      <a:pPr>
                        <a:lnSpc>
                          <a:spcPct val="107000"/>
                        </a:lnSpc>
                        <a:spcAft>
                          <a:spcPts val="0"/>
                        </a:spcAft>
                        <a:defRPr/>
                      </a:pPr>
                      <a:r>
                        <a:rPr lang="fr-FR" sz="1400"/>
                        <a:t>Compétences</a:t>
                      </a:r>
                      <a:endParaRPr sz="1400"/>
                    </a:p>
                    <a:p>
                      <a:pPr>
                        <a:lnSpc>
                          <a:spcPct val="107000"/>
                        </a:lnSpc>
                        <a:spcAft>
                          <a:spcPts val="0"/>
                        </a:spcAft>
                        <a:defRPr/>
                      </a:pPr>
                      <a:r>
                        <a:rPr lang="fr-FR" sz="1400"/>
                        <a:t>sociales</a:t>
                      </a:r>
                      <a:endParaRPr sz="1400">
                        <a:latin typeface="Calibri"/>
                        <a:ea typeface="Calibri"/>
                        <a:cs typeface="Times New Roman"/>
                      </a:endParaRPr>
                    </a:p>
                  </a:txBody>
                  <a:tcPr marL="26242" marR="26242" marT="0" marB="0" anchor="ctr"/>
                </a:tc>
                <a:tc rowSpan="2">
                  <a:txBody>
                    <a:bodyPr/>
                    <a:lstStyle/>
                    <a:p>
                      <a:pPr>
                        <a:lnSpc>
                          <a:spcPct val="107000"/>
                        </a:lnSpc>
                        <a:spcAft>
                          <a:spcPts val="0"/>
                        </a:spcAft>
                        <a:defRPr/>
                      </a:pPr>
                      <a:r>
                        <a:rPr lang="fr-FR" sz="1400"/>
                        <a:t>Communiquer de façon constructive</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a:t>Capacité d’écoute empathique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5"/>
                  </a:ext>
                </a:extLst>
              </a:tr>
              <a:tr h="20593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Communication efficace (valorisation, formulations claires…)</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6"/>
                  </a:ext>
                </a:extLst>
              </a:tr>
              <a:tr h="205930">
                <a:tc vMerge="1">
                  <a:txBody>
                    <a:bodyPr/>
                    <a:lstStyle/>
                    <a:p>
                      <a:pPr>
                        <a:defRPr/>
                      </a:pPr>
                      <a:endParaRPr lang="fr-FR"/>
                    </a:p>
                  </a:txBody>
                  <a:tcPr/>
                </a:tc>
                <a:tc rowSpan="2">
                  <a:txBody>
                    <a:bodyPr/>
                    <a:lstStyle/>
                    <a:p>
                      <a:pPr>
                        <a:lnSpc>
                          <a:spcPct val="107000"/>
                        </a:lnSpc>
                        <a:spcAft>
                          <a:spcPts val="0"/>
                        </a:spcAft>
                        <a:defRPr/>
                      </a:pPr>
                      <a:r>
                        <a:rPr lang="fr-FR" sz="1400"/>
                        <a:t>Développer des relations constructives</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a:t>Développer des liens sociaux (aller vers l’autre, entrer en relation, nouer des amitiés…)</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7"/>
                  </a:ext>
                </a:extLst>
              </a:tr>
              <a:tr h="274574">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Développer des attitudes et comportements prosociaux (acceptation, collaboration, coopération, entraide…)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8"/>
                  </a:ext>
                </a:extLst>
              </a:tr>
              <a:tr h="140140">
                <a:tc vMerge="1">
                  <a:txBody>
                    <a:bodyPr/>
                    <a:lstStyle/>
                    <a:p>
                      <a:pPr>
                        <a:defRPr/>
                      </a:pPr>
                      <a:endParaRPr lang="fr-FR"/>
                    </a:p>
                  </a:txBody>
                  <a:tcPr/>
                </a:tc>
                <a:tc rowSpan="3">
                  <a:txBody>
                    <a:bodyPr/>
                    <a:lstStyle/>
                    <a:p>
                      <a:pPr>
                        <a:lnSpc>
                          <a:spcPct val="107000"/>
                        </a:lnSpc>
                        <a:spcAft>
                          <a:spcPts val="0"/>
                        </a:spcAft>
                        <a:defRPr/>
                      </a:pPr>
                      <a:r>
                        <a:rPr lang="fr-FR" sz="1400"/>
                        <a:t>Résoudre des difficultés</a:t>
                      </a:r>
                      <a:endParaRPr sz="1400">
                        <a:latin typeface="Calibri"/>
                        <a:ea typeface="Calibri"/>
                        <a:cs typeface="Times New Roman"/>
                      </a:endParaRPr>
                    </a:p>
                  </a:txBody>
                  <a:tcPr marL="26242" marR="26242" marT="0" marB="0" anchor="ctr"/>
                </a:tc>
                <a:tc>
                  <a:txBody>
                    <a:bodyPr/>
                    <a:lstStyle/>
                    <a:p>
                      <a:pPr>
                        <a:lnSpc>
                          <a:spcPct val="107000"/>
                        </a:lnSpc>
                        <a:spcAft>
                          <a:spcPts val="0"/>
                        </a:spcAft>
                        <a:defRPr/>
                      </a:pPr>
                      <a:r>
                        <a:rPr lang="fr-FR" sz="1200"/>
                        <a:t>Savoir demander de l’aide</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19"/>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a:t>Capacité d’assertivité et de refus</a:t>
                      </a:r>
                      <a:endParaRPr sz="1200">
                        <a:latin typeface="Calibri"/>
                        <a:ea typeface="Calibri"/>
                        <a:cs typeface="Times New Roman"/>
                      </a:endParaRPr>
                    </a:p>
                  </a:txBody>
                  <a:tcPr marL="26242" marR="26242" marT="0" marB="0" anchor="ctr"/>
                </a:tc>
                <a:extLst>
                  <a:ext uri="{0D108BD9-81ED-4DB2-BD59-A6C34878D82A}">
                    <a16:rowId xmlns:a16="http://schemas.microsoft.com/office/drawing/2014/main" val="10020"/>
                  </a:ext>
                </a:extLst>
              </a:tr>
              <a:tr h="140140">
                <a:tc vMerge="1">
                  <a:txBody>
                    <a:bodyPr/>
                    <a:lstStyle/>
                    <a:p>
                      <a:pPr>
                        <a:defRPr/>
                      </a:pPr>
                      <a:endParaRPr lang="fr-FR"/>
                    </a:p>
                  </a:txBody>
                  <a:tcPr/>
                </a:tc>
                <a:tc vMerge="1">
                  <a:txBody>
                    <a:bodyPr/>
                    <a:lstStyle/>
                    <a:p>
                      <a:pPr>
                        <a:defRPr/>
                      </a:pPr>
                      <a:endParaRPr lang="fr-FR"/>
                    </a:p>
                  </a:txBody>
                  <a:tcPr/>
                </a:tc>
                <a:tc>
                  <a:txBody>
                    <a:bodyPr/>
                    <a:lstStyle/>
                    <a:p>
                      <a:pPr>
                        <a:lnSpc>
                          <a:spcPct val="107000"/>
                        </a:lnSpc>
                        <a:spcAft>
                          <a:spcPts val="0"/>
                        </a:spcAft>
                        <a:defRPr/>
                      </a:pPr>
                      <a:r>
                        <a:rPr lang="fr-FR" sz="1200" dirty="0"/>
                        <a:t>Résoudre des conflits de façon constructive</a:t>
                      </a:r>
                      <a:endParaRPr lang="fr-FR" sz="1400" dirty="0">
                        <a:latin typeface="Calibri"/>
                        <a:ea typeface="Calibri"/>
                        <a:cs typeface="Times New Roman"/>
                      </a:endParaRPr>
                    </a:p>
                  </a:txBody>
                  <a:tcPr marL="26242" marR="26242" marT="0" marB="0" anchor="ctr"/>
                </a:tc>
                <a:extLst>
                  <a:ext uri="{0D108BD9-81ED-4DB2-BD59-A6C34878D82A}">
                    <a16:rowId xmlns:a16="http://schemas.microsoft.com/office/drawing/2014/main" val="1002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8"/>
            <a:ext cx="9710936" cy="960000"/>
          </a:xfrm>
        </p:spPr>
        <p:txBody>
          <a:bodyPr/>
          <a:lstStyle/>
          <a:p>
            <a:pPr>
              <a:defRPr/>
            </a:pPr>
            <a:r>
              <a:rPr lang="fr-FR" sz="2800"/>
              <a:t>1- Développer les Compétences psychosociales des apprenants</a:t>
            </a:r>
            <a:endParaRPr/>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18</a:t>
            </a:fld>
            <a:endParaRPr lang="fr-FR">
              <a:solidFill>
                <a:srgbClr val="000000"/>
              </a:solidFill>
              <a:latin typeface="Marianne"/>
            </a:endParaRPr>
          </a:p>
        </p:txBody>
      </p:sp>
      <p:sp>
        <p:nvSpPr>
          <p:cNvPr id="5" name="ZoneTexte 4"/>
          <p:cNvSpPr txBox="1"/>
          <p:nvPr/>
        </p:nvSpPr>
        <p:spPr bwMode="auto">
          <a:xfrm>
            <a:off x="480000" y="1599852"/>
            <a:ext cx="11712000" cy="4619971"/>
          </a:xfrm>
          <a:prstGeom prst="rect">
            <a:avLst/>
          </a:prstGeom>
          <a:noFill/>
        </p:spPr>
        <p:txBody>
          <a:bodyPr wrap="square" rtlCol="0">
            <a:noAutofit/>
          </a:bodyPr>
          <a:lstStyle/>
          <a:p>
            <a:pPr>
              <a:defRPr/>
            </a:pPr>
            <a:r>
              <a:rPr lang="fr-FR" sz="2000" b="1" dirty="0"/>
              <a:t>Les CPS cognitives</a:t>
            </a:r>
            <a:r>
              <a:rPr lang="fr-FR" sz="2000" dirty="0"/>
              <a:t> mettent en jeu des fonctions d’attention, de conscientisation, d’inhibition et des capacités « métacognitives » qui sont utiles pour les apprentissages.</a:t>
            </a:r>
          </a:p>
          <a:p>
            <a:pPr>
              <a:defRPr/>
            </a:pPr>
            <a:endParaRPr sz="2000" dirty="0"/>
          </a:p>
          <a:p>
            <a:pPr>
              <a:defRPr/>
            </a:pPr>
            <a:r>
              <a:rPr lang="fr-FR" sz="2000" i="1" dirty="0"/>
              <a:t>	</a:t>
            </a:r>
            <a:r>
              <a:rPr lang="fr-FR" sz="2000" b="0" i="1" u="none" strike="noStrike" cap="none" spc="0" dirty="0"/>
              <a:t>Avoir conscience de soi</a:t>
            </a:r>
            <a:r>
              <a:rPr sz="2000" b="1" i="1" dirty="0"/>
              <a:t> </a:t>
            </a:r>
            <a:r>
              <a:rPr lang="fr-FR" sz="2000" b="0" i="1" u="none" strike="noStrike" cap="none" spc="0" dirty="0"/>
              <a:t>- Capacité de maîtrise de soi</a:t>
            </a:r>
            <a:r>
              <a:rPr sz="2000" b="1" i="1" dirty="0"/>
              <a:t> - </a:t>
            </a:r>
            <a:r>
              <a:rPr lang="fr-FR" sz="2000" b="0" i="1" u="none" strike="noStrike" cap="none" spc="0" dirty="0"/>
              <a:t>Prendre des décisions constructives</a:t>
            </a:r>
            <a:endParaRPr sz="2000" b="1" i="1" dirty="0"/>
          </a:p>
          <a:p>
            <a:pPr>
              <a:defRPr/>
            </a:pPr>
            <a:endParaRPr sz="2000" dirty="0"/>
          </a:p>
          <a:p>
            <a:pPr>
              <a:defRPr/>
            </a:pPr>
            <a:r>
              <a:rPr lang="fr-FR" sz="2000" b="1" dirty="0"/>
              <a:t>Les CPS sociales</a:t>
            </a:r>
            <a:r>
              <a:rPr lang="fr-FR" sz="2000" dirty="0"/>
              <a:t> sont mobilisées pour une plus grande aisance dans les relations interpersonnelles.</a:t>
            </a:r>
          </a:p>
          <a:p>
            <a:pPr>
              <a:defRPr/>
            </a:pPr>
            <a:endParaRPr sz="2000" dirty="0"/>
          </a:p>
          <a:p>
            <a:pPr>
              <a:defRPr/>
            </a:pPr>
            <a:r>
              <a:rPr lang="fr-FR" sz="2000" b="0" i="1" u="none" strike="noStrike" cap="none" spc="0" dirty="0"/>
              <a:t>	Avoir conscience de ses émotions et de son stress - Réguler ses émotions - Gérer son stress</a:t>
            </a:r>
            <a:endParaRPr sz="2000" i="1" dirty="0"/>
          </a:p>
          <a:p>
            <a:pPr>
              <a:defRPr/>
            </a:pPr>
            <a:endParaRPr sz="2000" dirty="0"/>
          </a:p>
          <a:p>
            <a:pPr>
              <a:defRPr/>
            </a:pPr>
            <a:r>
              <a:rPr lang="fr-FR" sz="2000" b="1" dirty="0"/>
              <a:t>Les CPS émotionnelles</a:t>
            </a:r>
            <a:r>
              <a:rPr lang="fr-FR" sz="2000" dirty="0"/>
              <a:t> permettent de comprendre et d’analyser les ressentis émotionnels afin de développer sa capacité d’agir en toute conscience. </a:t>
            </a:r>
          </a:p>
          <a:p>
            <a:pPr>
              <a:defRPr/>
            </a:pPr>
            <a:endParaRPr lang="fr-FR" sz="2000" dirty="0"/>
          </a:p>
          <a:p>
            <a:pPr lvl="2">
              <a:defRPr/>
            </a:pPr>
            <a:r>
              <a:rPr lang="fr-FR" sz="2000" b="0" i="1" u="none" strike="noStrike" cap="none" spc="0" dirty="0"/>
              <a:t>Communiquer de façon constructive</a:t>
            </a:r>
            <a:r>
              <a:rPr lang="fr-FR" sz="2000" i="1" dirty="0"/>
              <a:t> - </a:t>
            </a:r>
            <a:r>
              <a:rPr lang="fr-FR" sz="2000" b="0" i="1" u="none" strike="noStrike" cap="none" spc="0" dirty="0"/>
              <a:t>Développer des relations constructives - Résoudre des difficultés</a:t>
            </a:r>
            <a:endParaRPr lang="fr-FR" sz="2000" b="0" i="1" u="none" strike="noStrike" cap="none" spc="0" dirty="0">
              <a:latin typeface="Marianne"/>
              <a:ea typeface="Arial"/>
              <a:cs typeface="Arial"/>
            </a:endParaRPr>
          </a:p>
          <a:p>
            <a:pPr>
              <a:defRPr/>
            </a:pPr>
            <a:endParaRPr lang="fr-FR" sz="1400" dirty="0">
              <a:solidFill>
                <a:srgbClr val="17B2EB"/>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7"/>
            <a:ext cx="10288670" cy="959999"/>
          </a:xfrm>
        </p:spPr>
        <p:txBody>
          <a:bodyPr/>
          <a:lstStyle/>
          <a:p>
            <a:pPr>
              <a:defRPr/>
            </a:pPr>
            <a:r>
              <a:rPr lang="fr-FR" sz="2800"/>
              <a:t>1- Comment développer les Compétences psychosociales</a:t>
            </a:r>
            <a:endParaRPr/>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19</a:t>
            </a:fld>
            <a:endParaRPr lang="fr-FR">
              <a:solidFill>
                <a:srgbClr val="000000"/>
              </a:solidFill>
              <a:latin typeface="Marianne"/>
            </a:endParaRPr>
          </a:p>
        </p:txBody>
      </p:sp>
      <p:sp>
        <p:nvSpPr>
          <p:cNvPr id="5" name="ZoneTexte 4"/>
          <p:cNvSpPr txBox="1"/>
          <p:nvPr/>
        </p:nvSpPr>
        <p:spPr bwMode="auto">
          <a:xfrm>
            <a:off x="983430" y="1200150"/>
            <a:ext cx="10706474" cy="4762499"/>
          </a:xfrm>
          <a:prstGeom prst="rect">
            <a:avLst/>
          </a:prstGeom>
          <a:noFill/>
        </p:spPr>
        <p:txBody>
          <a:bodyPr wrap="square" rtlCol="0">
            <a:noAutofit/>
          </a:bodyPr>
          <a:lstStyle/>
          <a:p>
            <a:pPr>
              <a:defRPr/>
            </a:pPr>
            <a:r>
              <a:rPr lang="fr-FR" sz="2000" dirty="0"/>
              <a:t>Favoriser l’engagement et l’appropriation par les apprenants des enjeux de formation </a:t>
            </a:r>
            <a:r>
              <a:rPr lang="fr-FR" sz="1600" dirty="0"/>
              <a:t>(approche socio constructiviste, pédagogie coopérative, pédagogie institutionnelle, pédagogie de projet).</a:t>
            </a:r>
            <a:endParaRPr sz="2000" dirty="0"/>
          </a:p>
          <a:p>
            <a:pPr>
              <a:defRPr/>
            </a:pPr>
            <a:endParaRPr sz="2000" dirty="0"/>
          </a:p>
          <a:p>
            <a:pPr>
              <a:defRPr/>
            </a:pPr>
            <a:r>
              <a:rPr lang="fr-FR" sz="2000" dirty="0"/>
              <a:t>Placer l’apprenant au centre du projet et en explicitant les interactions et les interrelations dans leur rôle formateur </a:t>
            </a:r>
            <a:r>
              <a:rPr lang="fr-FR" sz="1800" dirty="0"/>
              <a:t>(pédagogie coopérative)</a:t>
            </a:r>
            <a:endParaRPr lang="fr-FR" sz="2000" dirty="0"/>
          </a:p>
          <a:p>
            <a:pPr>
              <a:defRPr/>
            </a:pPr>
            <a:endParaRPr sz="2000" dirty="0"/>
          </a:p>
          <a:p>
            <a:pPr>
              <a:defRPr/>
            </a:pPr>
            <a:r>
              <a:rPr lang="fr-FR" sz="2000" b="0" i="0" u="none" strike="noStrike" cap="none" spc="0" dirty="0">
                <a:solidFill>
                  <a:schemeClr val="tx1"/>
                </a:solidFill>
                <a:latin typeface="+mn-lt"/>
                <a:ea typeface="+mn-ea"/>
                <a:cs typeface="+mn-cs"/>
              </a:rPr>
              <a:t>Créer les conditions d’un engagement réel des apprenants avec des objectifs et au service d’un but formalisé</a:t>
            </a:r>
            <a:r>
              <a:rPr lang="fr-FR" sz="1600" b="0" i="0" u="none" strike="noStrike" cap="none" spc="0" dirty="0">
                <a:solidFill>
                  <a:schemeClr val="tx1"/>
                </a:solidFill>
                <a:latin typeface="Marianne"/>
                <a:ea typeface="Arial"/>
                <a:cs typeface="Arial"/>
              </a:rPr>
              <a:t> (pédagogie de projet)</a:t>
            </a:r>
          </a:p>
          <a:p>
            <a:pPr>
              <a:defRPr/>
            </a:pPr>
            <a:endParaRPr sz="2000" dirty="0"/>
          </a:p>
          <a:p>
            <a:pPr>
              <a:defRPr/>
            </a:pPr>
            <a:r>
              <a:rPr lang="fr-FR" sz="2000" b="0" i="0" u="none" strike="noStrike" cap="none" spc="0" dirty="0">
                <a:solidFill>
                  <a:schemeClr val="tx1"/>
                </a:solidFill>
                <a:latin typeface="+mn-lt"/>
                <a:ea typeface="+mn-ea"/>
                <a:cs typeface="+mn-cs"/>
              </a:rPr>
              <a:t>Prioriser une approche globale des apprentissages : les capacités de lecture-écriture-analyse sont développées et exploitées dans le cadre d’un projet plus global.</a:t>
            </a:r>
            <a:endParaRPr sz="2000" dirty="0"/>
          </a:p>
          <a:p>
            <a:pPr>
              <a:defRPr/>
            </a:pPr>
            <a:endParaRPr sz="2000" dirty="0"/>
          </a:p>
          <a:p>
            <a:pPr>
              <a:defRPr/>
            </a:pPr>
            <a:r>
              <a:rPr lang="fr-FR" sz="2000" b="0" i="0" u="none" strike="noStrike" cap="none" spc="0" dirty="0">
                <a:solidFill>
                  <a:schemeClr val="tx1"/>
                </a:solidFill>
                <a:latin typeface="+mn-lt"/>
                <a:ea typeface="+mn-ea"/>
                <a:cs typeface="+mn-cs"/>
              </a:rPr>
              <a:t>Prendre en compte l’organisation de la vie sociale </a:t>
            </a:r>
            <a:r>
              <a:rPr lang="fr-FR" sz="1600" b="0" i="0" u="none" strike="noStrike" cap="none" spc="0" dirty="0">
                <a:solidFill>
                  <a:schemeClr val="tx1"/>
                </a:solidFill>
                <a:latin typeface="Marianne"/>
                <a:ea typeface="Arial"/>
                <a:cs typeface="Arial"/>
              </a:rPr>
              <a:t>(et scolaire)</a:t>
            </a:r>
            <a:r>
              <a:rPr lang="fr-FR" sz="2000" b="0" i="0" u="none" strike="noStrike" cap="none" spc="0" dirty="0">
                <a:solidFill>
                  <a:schemeClr val="tx1"/>
                </a:solidFill>
                <a:latin typeface="Marianne"/>
                <a:ea typeface="Arial"/>
                <a:cs typeface="Arial"/>
              </a:rPr>
              <a:t> dans les modalités de fonctionnement </a:t>
            </a:r>
            <a:r>
              <a:rPr lang="fr-FR" sz="1600" b="0" i="0" u="none" strike="noStrike" cap="none" spc="0" dirty="0">
                <a:solidFill>
                  <a:schemeClr val="tx1"/>
                </a:solidFill>
                <a:latin typeface="Marianne"/>
                <a:ea typeface="Arial"/>
                <a:cs typeface="Arial"/>
              </a:rPr>
              <a:t>(régulation du groupe, modalités de prises de décisions)</a:t>
            </a:r>
            <a:endParaRPr sz="2000" dirty="0"/>
          </a:p>
          <a:p>
            <a:pPr>
              <a:defRPr/>
            </a:pPr>
            <a:endParaRPr lang="fr-FR" dirty="0"/>
          </a:p>
        </p:txBody>
      </p:sp>
      <p:sp>
        <p:nvSpPr>
          <p:cNvPr id="6" name="Flèche droite 5"/>
          <p:cNvSpPr/>
          <p:nvPr/>
        </p:nvSpPr>
        <p:spPr bwMode="auto">
          <a:xfrm>
            <a:off x="479376" y="1307558"/>
            <a:ext cx="504056" cy="21602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 name="Flèche droite 8"/>
          <p:cNvSpPr/>
          <p:nvPr/>
        </p:nvSpPr>
        <p:spPr bwMode="auto">
          <a:xfrm>
            <a:off x="479376" y="2183893"/>
            <a:ext cx="504056" cy="21602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423083980" name="Flèche droite 8"/>
          <p:cNvSpPr/>
          <p:nvPr/>
        </p:nvSpPr>
        <p:spPr bwMode="auto">
          <a:xfrm>
            <a:off x="479376" y="3041142"/>
            <a:ext cx="504055" cy="216023"/>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490973108" name="Flèche droite 8"/>
          <p:cNvSpPr/>
          <p:nvPr/>
        </p:nvSpPr>
        <p:spPr bwMode="auto">
          <a:xfrm>
            <a:off x="479376" y="3993642"/>
            <a:ext cx="504055" cy="216023"/>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214193244" name="Flèche droite 8"/>
          <p:cNvSpPr/>
          <p:nvPr/>
        </p:nvSpPr>
        <p:spPr bwMode="auto">
          <a:xfrm>
            <a:off x="479376" y="4898517"/>
            <a:ext cx="504055" cy="216023"/>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824023" y="383026"/>
            <a:ext cx="5183954" cy="960000"/>
          </a:xfrm>
        </p:spPr>
        <p:txBody>
          <a:bodyPr/>
          <a:lstStyle/>
          <a:p>
            <a:pPr>
              <a:defRPr/>
            </a:pPr>
            <a:r>
              <a:rPr lang="fr-FR" dirty="0"/>
              <a:t>SOMMAIRE 1ère partie</a:t>
            </a:r>
            <a:endParaRPr dirty="0"/>
          </a:p>
        </p:txBody>
      </p:sp>
      <p:sp>
        <p:nvSpPr>
          <p:cNvPr id="10" name="Espace réservé du texte 9"/>
          <p:cNvSpPr>
            <a:spLocks noGrp="1"/>
          </p:cNvSpPr>
          <p:nvPr>
            <p:ph type="body" sz="quarter" idx="13"/>
          </p:nvPr>
        </p:nvSpPr>
        <p:spPr bwMode="auto">
          <a:xfrm>
            <a:off x="623392" y="1628110"/>
            <a:ext cx="11305256" cy="4177154"/>
          </a:xfrm>
        </p:spPr>
        <p:txBody>
          <a:bodyPr/>
          <a:lstStyle/>
          <a:p>
            <a:pPr marL="0" indent="0">
              <a:buNone/>
              <a:defRPr/>
            </a:pPr>
            <a:r>
              <a:rPr lang="fr-FR" sz="2400" dirty="0"/>
              <a:t>1- Organisation en blocs</a:t>
            </a:r>
            <a:endParaRPr dirty="0"/>
          </a:p>
          <a:p>
            <a:pPr marL="0" indent="0">
              <a:buNone/>
              <a:defRPr/>
            </a:pPr>
            <a:r>
              <a:rPr lang="fr-FR" sz="2400" dirty="0"/>
              <a:t>2- Bloc 4 </a:t>
            </a:r>
            <a:r>
              <a:rPr lang="fr-FR" sz="2400" b="1" i="1" u="none" strike="noStrike" cap="none" spc="0" dirty="0">
                <a:solidFill>
                  <a:srgbClr val="000000"/>
                </a:solidFill>
                <a:latin typeface="Marianne"/>
                <a:ea typeface="Marianne"/>
                <a:cs typeface="Marianne"/>
              </a:rPr>
              <a:t>Agir collectivement dans des situations sociales et professionnelles</a:t>
            </a:r>
            <a:endParaRPr sz="2400" i="1" dirty="0"/>
          </a:p>
          <a:p>
            <a:pPr marL="0" indent="0">
              <a:buNone/>
              <a:defRPr/>
            </a:pPr>
            <a:r>
              <a:rPr lang="fr-FR" sz="2400" dirty="0"/>
              <a:t>3- Modalités d’évaluation du Bloc 4</a:t>
            </a:r>
          </a:p>
          <a:p>
            <a:pPr marL="0" indent="0">
              <a:buNone/>
              <a:defRPr/>
            </a:pPr>
            <a:r>
              <a:rPr lang="fr-FR" sz="2400" dirty="0"/>
              <a:t>4- Finalités du Bloc 4</a:t>
            </a:r>
          </a:p>
          <a:p>
            <a:pPr marL="0" indent="0">
              <a:buNone/>
              <a:defRPr/>
            </a:pPr>
            <a:r>
              <a:rPr lang="fr-FR" sz="2400" dirty="0"/>
              <a:t>5- Conditions d’atteinte du bloc 4</a:t>
            </a:r>
          </a:p>
          <a:p>
            <a:pPr marL="0" indent="0">
              <a:buNone/>
              <a:defRPr/>
            </a:pPr>
            <a:r>
              <a:rPr lang="fr-FR" sz="2400" dirty="0"/>
              <a:t>6- MG4</a:t>
            </a:r>
            <a:r>
              <a:rPr lang="fr-FR" sz="2400" b="1" i="0" u="none" strike="noStrike" cap="none" spc="0" dirty="0">
                <a:solidFill>
                  <a:schemeClr val="tx1"/>
                </a:solidFill>
                <a:latin typeface="Marianne"/>
                <a:ea typeface="Marianne"/>
                <a:cs typeface="Marianne"/>
              </a:rPr>
              <a:t> </a:t>
            </a:r>
            <a:r>
              <a:rPr lang="fr-FR" sz="2400" b="1" i="1" u="none" strike="noStrike" cap="none" spc="0" dirty="0">
                <a:solidFill>
                  <a:schemeClr val="tx1"/>
                </a:solidFill>
                <a:latin typeface="Marianne"/>
                <a:ea typeface="Marianne"/>
                <a:cs typeface="Marianne"/>
              </a:rPr>
              <a:t>Actions et engagements individuels et collectifs dans des situations sociales</a:t>
            </a:r>
            <a:endParaRPr sz="2400" b="1" i="1" u="none" strike="noStrike" cap="none" spc="0" dirty="0">
              <a:solidFill>
                <a:schemeClr val="tx1"/>
              </a:solidFill>
              <a:latin typeface="Marianne"/>
              <a:ea typeface="Marianne"/>
              <a:cs typeface="Marianne"/>
            </a:endParaRPr>
          </a:p>
          <a:p>
            <a:pPr marL="0" indent="0">
              <a:buNone/>
              <a:defRPr/>
            </a:pPr>
            <a:r>
              <a:rPr lang="fr-FR" sz="2400" b="1" i="0" u="none" strike="noStrike" cap="none" spc="0" dirty="0">
                <a:solidFill>
                  <a:schemeClr val="tx1"/>
                </a:solidFill>
                <a:latin typeface="Marianne"/>
                <a:ea typeface="Marianne"/>
                <a:cs typeface="Marianne"/>
              </a:rPr>
              <a:t>7-</a:t>
            </a:r>
            <a:r>
              <a:rPr lang="fr-FR" sz="2400" dirty="0"/>
              <a:t> Moyens pour la mise en œuvre du MG 4</a:t>
            </a:r>
            <a:endParaRPr dirty="0"/>
          </a:p>
          <a:p>
            <a:pPr marL="239997" lvl="1" indent="0">
              <a:buNone/>
              <a:defRPr/>
            </a:pPr>
            <a:endParaRPr lang="fr-FR" sz="2400" dirty="0"/>
          </a:p>
        </p:txBody>
      </p:sp>
      <p:sp>
        <p:nvSpPr>
          <p:cNvPr id="20" name="Espace réservé de la date 19"/>
          <p:cNvSpPr>
            <a:spLocks noGrp="1"/>
          </p:cNvSpPr>
          <p:nvPr>
            <p:ph type="dt" sz="half" idx="10"/>
          </p:nvPr>
        </p:nvSpPr>
        <p:spPr bwMode="auto"/>
        <p:txBody>
          <a:bodyPr/>
          <a:lstStyle/>
          <a:p>
            <a:pPr algn="r" defTabSz="1219185">
              <a:defRPr/>
            </a:pPr>
            <a:fld id="{EB9199E9-F26E-495F-95C4-64CDC922688D}" type="datetime1">
              <a:rPr lang="fr-FR" cap="all">
                <a:solidFill>
                  <a:srgbClr val="000000"/>
                </a:solidFill>
                <a:latin typeface="Marianne"/>
              </a:rPr>
              <a:t>15/06/2022</a:t>
            </a:fld>
            <a:endParaRPr lang="fr-FR" cap="all">
              <a:solidFill>
                <a:srgbClr val="000000"/>
              </a:solidFill>
              <a:latin typeface="Marianne"/>
            </a:endParaRPr>
          </a:p>
        </p:txBody>
      </p:sp>
      <p:sp>
        <p:nvSpPr>
          <p:cNvPr id="21" name="Espace réservé du pied de page 20"/>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22" name="Espace réservé du numéro de diapositive 21"/>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a:t>
            </a:fld>
            <a:endParaRPr lang="fr-FR">
              <a:solidFill>
                <a:srgbClr val="000000"/>
              </a:solidFill>
              <a:latin typeface="Mariann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14642973" name="Titre 6"/>
          <p:cNvSpPr>
            <a:spLocks noGrp="1"/>
          </p:cNvSpPr>
          <p:nvPr>
            <p:ph type="title"/>
          </p:nvPr>
        </p:nvSpPr>
        <p:spPr bwMode="auto">
          <a:xfrm>
            <a:off x="1780479" y="287677"/>
            <a:ext cx="9710935" cy="959999"/>
          </a:xfrm>
        </p:spPr>
        <p:txBody>
          <a:bodyPr/>
          <a:lstStyle/>
          <a:p>
            <a:pPr>
              <a:defRPr/>
            </a:pPr>
            <a:r>
              <a:rPr lang="fr-FR" sz="2800"/>
              <a:t>1- Compétences psychosociales</a:t>
            </a:r>
            <a:endParaRPr/>
          </a:p>
        </p:txBody>
      </p:sp>
      <p:sp>
        <p:nvSpPr>
          <p:cNvPr id="1970021598" name="Espace réservé de la date 1"/>
          <p:cNvSpPr>
            <a:spLocks noGrp="1"/>
          </p:cNvSpPr>
          <p:nvPr>
            <p:ph type="dt" sz="half" idx="10"/>
          </p:nvPr>
        </p:nvSpPr>
        <p:spPr bwMode="auto"/>
        <p:txBody>
          <a:bodyPr/>
          <a:lstStyle/>
          <a:p>
            <a:pPr algn="r" defTabSz="1219185">
              <a:defRPr/>
            </a:pPr>
            <a:fld id="{3FD65AE6-BB53-B52F-CAEC-89EE7F6053E2}" type="datetime1">
              <a:rPr lang="fr-FR" cap="all">
                <a:solidFill>
                  <a:srgbClr val="000000"/>
                </a:solidFill>
                <a:latin typeface="Marianne"/>
              </a:rPr>
              <a:t>15/06/2022</a:t>
            </a:fld>
            <a:endParaRPr lang="fr-FR" cap="all">
              <a:solidFill>
                <a:srgbClr val="000000"/>
              </a:solidFill>
              <a:latin typeface="Marianne"/>
            </a:endParaRPr>
          </a:p>
        </p:txBody>
      </p:sp>
      <p:sp>
        <p:nvSpPr>
          <p:cNvPr id="112783818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255954924" name="Espace réservé du numéro de diapositive 3"/>
          <p:cNvSpPr>
            <a:spLocks noGrp="1"/>
          </p:cNvSpPr>
          <p:nvPr>
            <p:ph type="sldNum" sz="quarter" idx="12"/>
          </p:nvPr>
        </p:nvSpPr>
        <p:spPr bwMode="auto"/>
        <p:txBody>
          <a:bodyPr/>
          <a:lstStyle/>
          <a:p>
            <a:pPr defTabSz="1219185">
              <a:defRPr/>
            </a:pPr>
            <a:fld id="{496BF27C-E27C-BC69-3DBB-3E8F1043B900}" type="slidenum">
              <a:rPr lang="fr-FR">
                <a:solidFill>
                  <a:srgbClr val="000000"/>
                </a:solidFill>
                <a:latin typeface="Marianne"/>
              </a:rPr>
              <a:t>20</a:t>
            </a:fld>
            <a:endParaRPr lang="fr-FR">
              <a:solidFill>
                <a:srgbClr val="000000"/>
              </a:solidFill>
              <a:latin typeface="Marianne"/>
            </a:endParaRPr>
          </a:p>
        </p:txBody>
      </p:sp>
      <p:sp>
        <p:nvSpPr>
          <p:cNvPr id="612889786" name="ZoneTexte 4"/>
          <p:cNvSpPr txBox="1"/>
          <p:nvPr/>
        </p:nvSpPr>
        <p:spPr bwMode="auto">
          <a:xfrm>
            <a:off x="983430" y="911442"/>
            <a:ext cx="10706474" cy="6949476"/>
          </a:xfrm>
          <a:prstGeom prst="rect">
            <a:avLst/>
          </a:prstGeom>
          <a:noFill/>
        </p:spPr>
        <p:txBody>
          <a:bodyPr wrap="square" rtlCol="0">
            <a:noAutofit/>
          </a:bodyPr>
          <a:lstStyle/>
          <a:p>
            <a:pPr>
              <a:defRPr/>
            </a:pPr>
            <a:r>
              <a:rPr lang="fr-FR" b="1" dirty="0"/>
              <a:t>Comment accompagner leur développement?</a:t>
            </a:r>
            <a:endParaRPr dirty="0"/>
          </a:p>
          <a:p>
            <a:pPr>
              <a:defRPr/>
            </a:pPr>
            <a:endParaRPr lang="fr-FR" b="1" dirty="0"/>
          </a:p>
          <a:p>
            <a:pPr>
              <a:defRPr/>
            </a:pPr>
            <a:r>
              <a:rPr lang="fr-FR" sz="2000" dirty="0"/>
              <a:t>Le développement des CPS est interdisciplinaire et </a:t>
            </a:r>
            <a:r>
              <a:rPr lang="fr-FR" sz="2000" dirty="0" err="1"/>
              <a:t>intermodulaire</a:t>
            </a:r>
            <a:r>
              <a:rPr lang="fr-FR" sz="2000" dirty="0"/>
              <a:t>.</a:t>
            </a:r>
            <a:endParaRPr sz="2000" dirty="0"/>
          </a:p>
          <a:p>
            <a:pPr>
              <a:defRPr/>
            </a:pPr>
            <a:r>
              <a:rPr lang="fr-FR" sz="2000" dirty="0"/>
              <a:t>Le projet collectif en MG4 vise à la prise de conscience par les apprenants de l’importance des compétences individuelles et cela en les rendant plus visibles par l’expérimentation individuelle et collective associée à un retour réflexif.</a:t>
            </a:r>
            <a:endParaRPr sz="2000" dirty="0"/>
          </a:p>
          <a:p>
            <a:pPr>
              <a:defRPr/>
            </a:pPr>
            <a:endParaRPr sz="2000" dirty="0"/>
          </a:p>
          <a:p>
            <a:pPr>
              <a:defRPr/>
            </a:pPr>
            <a:r>
              <a:rPr lang="fr-FR" sz="2000" dirty="0"/>
              <a:t>Le développement des CPS chez les apprenants passe par un ensemble de principes que les pédagogies « nouvelles » ou actives synthétisent parfaitement :</a:t>
            </a:r>
            <a:endParaRPr sz="2000" dirty="0"/>
          </a:p>
          <a:p>
            <a:pPr>
              <a:defRPr/>
            </a:pPr>
            <a:endParaRPr sz="2000" dirty="0"/>
          </a:p>
          <a:p>
            <a:pPr>
              <a:defRPr/>
            </a:pPr>
            <a:r>
              <a:rPr lang="fr-FR" sz="2000" dirty="0"/>
              <a:t>En favorisant l’engagement et l’appropriation par les apprenants des enjeux de formation (approche socioconstructiviste, pédagogie coopérative, pédagogie institutionnelle, pédagogie de projet).</a:t>
            </a:r>
            <a:endParaRPr sz="2000" dirty="0"/>
          </a:p>
          <a:p>
            <a:pPr>
              <a:defRPr/>
            </a:pPr>
            <a:endParaRPr sz="2000" dirty="0"/>
          </a:p>
          <a:p>
            <a:pPr>
              <a:defRPr/>
            </a:pPr>
            <a:r>
              <a:rPr lang="fr-FR" sz="2000" dirty="0"/>
              <a:t>En plaçant l’apprenant au centre du projet et en explicitant les interactions et les interrelations dans leur rôle formateur (pédagogie coopérative).</a:t>
            </a:r>
            <a:endParaRPr sz="2000" dirty="0"/>
          </a:p>
          <a:p>
            <a:pPr>
              <a:defRPr/>
            </a:pPr>
            <a:endParaRPr lang="fr-FR" dirty="0"/>
          </a:p>
        </p:txBody>
      </p:sp>
      <p:sp>
        <p:nvSpPr>
          <p:cNvPr id="1834777551" name="Flèche droite 5"/>
          <p:cNvSpPr/>
          <p:nvPr/>
        </p:nvSpPr>
        <p:spPr bwMode="auto">
          <a:xfrm>
            <a:off x="479376" y="4069809"/>
            <a:ext cx="504055" cy="216023"/>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397795914" name="Flèche droite 8"/>
          <p:cNvSpPr/>
          <p:nvPr/>
        </p:nvSpPr>
        <p:spPr bwMode="auto">
          <a:xfrm>
            <a:off x="479376" y="5184268"/>
            <a:ext cx="504055" cy="216023"/>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8"/>
            <a:ext cx="9710936" cy="960000"/>
          </a:xfrm>
        </p:spPr>
        <p:txBody>
          <a:bodyPr/>
          <a:lstStyle/>
          <a:p>
            <a:pPr>
              <a:defRPr/>
            </a:pPr>
            <a:r>
              <a:rPr lang="fr-FR" sz="2800"/>
              <a:t>1- Compétences psychosociales</a:t>
            </a:r>
            <a:endParaRPr/>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21</a:t>
            </a:fld>
            <a:endParaRPr lang="fr-FR">
              <a:solidFill>
                <a:srgbClr val="000000"/>
              </a:solidFill>
              <a:latin typeface="Marianne"/>
            </a:endParaRPr>
          </a:p>
        </p:txBody>
      </p:sp>
      <p:sp>
        <p:nvSpPr>
          <p:cNvPr id="5" name="ZoneTexte 4"/>
          <p:cNvSpPr txBox="1"/>
          <p:nvPr/>
        </p:nvSpPr>
        <p:spPr bwMode="auto">
          <a:xfrm>
            <a:off x="950223" y="1578258"/>
            <a:ext cx="10586812" cy="3866277"/>
          </a:xfrm>
          <a:prstGeom prst="rect">
            <a:avLst/>
          </a:prstGeom>
          <a:noFill/>
        </p:spPr>
        <p:txBody>
          <a:bodyPr wrap="square" rtlCol="0">
            <a:noAutofit/>
          </a:bodyPr>
          <a:lstStyle/>
          <a:p>
            <a:pPr>
              <a:defRPr/>
            </a:pPr>
            <a:r>
              <a:rPr lang="fr-FR" sz="2200" dirty="0"/>
              <a:t>En donnant la priorité aux méthodes actives qui créent les conditions d’un engagement réel des apprenants avec des objectifs et au service d’un but formalisé (pédagogie de projet).</a:t>
            </a:r>
            <a:endParaRPr sz="2200" dirty="0"/>
          </a:p>
          <a:p>
            <a:pPr>
              <a:defRPr/>
            </a:pPr>
            <a:endParaRPr sz="2200" dirty="0"/>
          </a:p>
          <a:p>
            <a:pPr>
              <a:defRPr/>
            </a:pPr>
            <a:r>
              <a:rPr lang="fr-FR" sz="2200" dirty="0"/>
              <a:t>En priorisant une approche globale des apprentissages : les capacités de lecture-écriture-analyse sont également développées et exploitées dans le cadre d’un projet plus global.</a:t>
            </a:r>
            <a:endParaRPr sz="2200" dirty="0"/>
          </a:p>
          <a:p>
            <a:pPr>
              <a:defRPr/>
            </a:pPr>
            <a:endParaRPr sz="2200" dirty="0"/>
          </a:p>
          <a:p>
            <a:pPr>
              <a:defRPr/>
            </a:pPr>
            <a:r>
              <a:rPr lang="fr-FR" sz="2200" dirty="0"/>
              <a:t>En prenant en compte l’organisation de la vie sociale (et scolaire) dans les modalités de fonctionnement (régulation du groupe, modalités de prises de décisions).</a:t>
            </a:r>
            <a:r>
              <a:rPr lang="fr-FR" dirty="0"/>
              <a:t> </a:t>
            </a:r>
            <a:endParaRPr dirty="0"/>
          </a:p>
        </p:txBody>
      </p:sp>
      <p:sp>
        <p:nvSpPr>
          <p:cNvPr id="6" name="Flèche droite 5"/>
          <p:cNvSpPr/>
          <p:nvPr/>
        </p:nvSpPr>
        <p:spPr bwMode="auto">
          <a:xfrm>
            <a:off x="447826" y="1653935"/>
            <a:ext cx="504056" cy="21602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8" name="Flèche droite 7"/>
          <p:cNvSpPr/>
          <p:nvPr/>
        </p:nvSpPr>
        <p:spPr bwMode="auto">
          <a:xfrm>
            <a:off x="448137" y="3053305"/>
            <a:ext cx="503432" cy="223190"/>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 name="Flèche droite 8"/>
          <p:cNvSpPr/>
          <p:nvPr/>
        </p:nvSpPr>
        <p:spPr bwMode="auto">
          <a:xfrm>
            <a:off x="446789" y="4376941"/>
            <a:ext cx="503432" cy="223190"/>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882080" y="244960"/>
            <a:ext cx="9829921" cy="960000"/>
          </a:xfrm>
        </p:spPr>
        <p:txBody>
          <a:bodyPr/>
          <a:lstStyle/>
          <a:p>
            <a:pPr>
              <a:defRPr/>
            </a:pPr>
            <a:r>
              <a:rPr lang="fr-FR" sz="2800" dirty="0"/>
              <a:t>2- Pédagogies actives mobilisables</a:t>
            </a:r>
            <a:endParaRPr dirty="0"/>
          </a:p>
        </p:txBody>
      </p:sp>
      <p:sp>
        <p:nvSpPr>
          <p:cNvPr id="2" name="Espace réservé de la date 1"/>
          <p:cNvSpPr>
            <a:spLocks noGrp="1"/>
          </p:cNvSpPr>
          <p:nvPr>
            <p:ph type="dt" sz="half" idx="10"/>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3A8E896D-F802-4A2C-8BFF-9E9D7D39AEB9}" type="datetime1">
              <a:rPr kumimoji="0" lang="fr-FR" sz="1000" b="1" i="0" u="none" strike="noStrike" kern="0" cap="all"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15/06/2022</a:t>
            </a:fld>
            <a:endParaRPr kumimoji="0" lang="fr-FR" sz="1000" b="1" i="0" u="none" strike="noStrike" kern="0" cap="all" spc="0" normalizeH="0" baseline="0" noProof="0">
              <a:ln>
                <a:noFill/>
              </a:ln>
              <a:solidFill>
                <a:srgbClr val="000000"/>
              </a:solidFill>
              <a:effectLst/>
              <a:uLnTx/>
              <a:uFillTx/>
              <a:latin typeface="Marianne"/>
              <a:cs typeface="Arial"/>
            </a:endParaRPr>
          </a:p>
        </p:txBody>
      </p:sp>
      <p:sp>
        <p:nvSpPr>
          <p:cNvPr id="3" name="Espace réservé du pied de page 2"/>
          <p:cNvSpPr>
            <a:spLocks noGrp="1"/>
          </p:cNvSpPr>
          <p:nvPr>
            <p:ph type="ftr" sz="quarter" idx="11"/>
          </p:nvPr>
        </p:nvSpPr>
        <p:spPr bwMode="auto"/>
        <p:txBody>
          <a:bodyPr/>
          <a:lstStyle/>
          <a:p>
            <a:pPr marL="0" marR="0" lvl="0" indent="0" algn="l" defTabSz="1219185"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srgbClr val="000000"/>
                </a:solidFill>
                <a:effectLst/>
                <a:uLnTx/>
                <a:uFillTx/>
                <a:latin typeface="Marianne"/>
                <a:cs typeface="Arial"/>
              </a:rPr>
              <a:t>ENSFEA / Inspection de l’enseignement agricole</a:t>
            </a:r>
            <a:endParaRPr kumimoji="0" sz="1000" b="1" i="0" u="none" strike="noStrike" kern="0" cap="none" spc="0" normalizeH="0" baseline="0" noProof="0" dirty="0">
              <a:ln>
                <a:noFill/>
              </a:ln>
              <a:solidFill>
                <a:srgbClr val="000000"/>
              </a:solidFill>
              <a:effectLst/>
              <a:uLnTx/>
              <a:uFillTx/>
              <a:latin typeface="Marianne"/>
              <a:cs typeface="Arial"/>
            </a:endParaRPr>
          </a:p>
        </p:txBody>
      </p:sp>
      <p:sp>
        <p:nvSpPr>
          <p:cNvPr id="4" name="Espace réservé du numéro de diapositive 3"/>
          <p:cNvSpPr>
            <a:spLocks noGrp="1"/>
          </p:cNvSpPr>
          <p:nvPr>
            <p:ph type="sldNum" sz="quarter" idx="12"/>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733122C9-A0B9-462F-8757-0847AD287B63}" type="slidenum">
              <a:rPr kumimoji="0" lang="fr-FR" sz="1000" b="1" i="0" u="none" strike="noStrike" kern="0" cap="none"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22</a:t>
            </a:fld>
            <a:endParaRPr kumimoji="0" lang="fr-FR" sz="1000" b="1" i="0" u="none" strike="noStrike" kern="0" cap="none" spc="0" normalizeH="0" baseline="0" noProof="0">
              <a:ln>
                <a:noFill/>
              </a:ln>
              <a:solidFill>
                <a:srgbClr val="000000"/>
              </a:solidFill>
              <a:effectLst/>
              <a:uLnTx/>
              <a:uFillTx/>
              <a:latin typeface="Marianne"/>
              <a:cs typeface="Arial"/>
            </a:endParaRPr>
          </a:p>
        </p:txBody>
      </p:sp>
      <p:sp>
        <p:nvSpPr>
          <p:cNvPr id="8" name="Espace réservé du texte 11"/>
          <p:cNvSpPr>
            <a:spLocks noGrp="1"/>
          </p:cNvSpPr>
          <p:nvPr>
            <p:ph type="body" sz="quarter" idx="14" hasCustomPrompt="1"/>
          </p:nvPr>
        </p:nvSpPr>
        <p:spPr bwMode="gray">
          <a:xfrm>
            <a:off x="7387690" y="2225320"/>
            <a:ext cx="4324310" cy="3867976"/>
          </a:xfrm>
        </p:spPr>
        <p:txBody>
          <a:bodyPr/>
          <a:lstStyle>
            <a:lvl1pPr>
              <a:defRPr/>
            </a:lvl1pPr>
            <a:lvl2pPr>
              <a:defRPr/>
            </a:lvl2pPr>
            <a:lvl3pPr>
              <a:defRPr/>
            </a:lvl3pPr>
            <a:lvl4pPr>
              <a:defRPr/>
            </a:lvl4pPr>
            <a:lvl5pPr>
              <a:defRPr/>
            </a:lvl5pPr>
          </a:lstStyle>
          <a:p>
            <a:pPr algn="l">
              <a:defRPr/>
            </a:pPr>
            <a:r>
              <a:rPr lang="fr-FR" sz="1800" b="1" dirty="0">
                <a:solidFill>
                  <a:srgbClr val="0070C0"/>
                </a:solidFill>
              </a:rPr>
              <a:t>Points de vigilance :</a:t>
            </a:r>
          </a:p>
          <a:p>
            <a:pPr algn="l">
              <a:defRPr/>
            </a:pPr>
            <a:r>
              <a:rPr sz="1800" b="0" dirty="0">
                <a:solidFill>
                  <a:srgbClr val="0070C0"/>
                </a:solidFill>
              </a:rPr>
              <a:t>- </a:t>
            </a:r>
            <a:r>
              <a:rPr sz="1800" b="0" dirty="0" err="1">
                <a:solidFill>
                  <a:srgbClr val="0070C0"/>
                </a:solidFill>
              </a:rPr>
              <a:t>Dérive</a:t>
            </a:r>
            <a:r>
              <a:rPr sz="1800" b="0" dirty="0">
                <a:solidFill>
                  <a:srgbClr val="0070C0"/>
                </a:solidFill>
              </a:rPr>
              <a:t> « </a:t>
            </a:r>
            <a:r>
              <a:rPr sz="1800" b="0" dirty="0" err="1">
                <a:solidFill>
                  <a:srgbClr val="0070C0"/>
                </a:solidFill>
              </a:rPr>
              <a:t>productiviste</a:t>
            </a:r>
            <a:r>
              <a:rPr sz="1800" b="0" dirty="0">
                <a:solidFill>
                  <a:srgbClr val="0070C0"/>
                </a:solidFill>
              </a:rPr>
              <a:t> »</a:t>
            </a:r>
            <a:r>
              <a:rPr lang="fr-FR" sz="1800" b="0" dirty="0">
                <a:solidFill>
                  <a:srgbClr val="0070C0"/>
                </a:solidFill>
              </a:rPr>
              <a:t> </a:t>
            </a:r>
            <a:r>
              <a:rPr lang="fr-FR" sz="1800" dirty="0"/>
              <a:t>l’impératif de production prend le dessus sur les enjeux éducatifs.</a:t>
            </a:r>
            <a:r>
              <a:rPr sz="1800" b="0" dirty="0">
                <a:solidFill>
                  <a:srgbClr val="0070C0"/>
                </a:solidFill>
              </a:rPr>
              <a:t> </a:t>
            </a:r>
          </a:p>
          <a:p>
            <a:pPr algn="l">
              <a:defRPr/>
            </a:pPr>
            <a:r>
              <a:rPr lang="fr-FR" sz="1800" b="0" i="0" u="none" strike="noStrike" cap="none" spc="0" dirty="0">
                <a:solidFill>
                  <a:srgbClr val="0070C0"/>
                </a:solidFill>
              </a:rPr>
              <a:t>- Dérive « fusionnelle », </a:t>
            </a:r>
            <a:r>
              <a:rPr lang="fr-FR" sz="1800" b="0" i="0" u="none" strike="noStrike" cap="none" spc="0" dirty="0"/>
              <a:t>primat des enjeux soci</a:t>
            </a:r>
            <a:r>
              <a:rPr lang="fr-FR" sz="1800" dirty="0"/>
              <a:t>o-</a:t>
            </a:r>
            <a:r>
              <a:rPr lang="fr-FR" sz="1800" b="0" i="0" u="none" strike="noStrike" cap="none" spc="0" dirty="0"/>
              <a:t>affectifs.</a:t>
            </a:r>
          </a:p>
          <a:p>
            <a:pPr marL="285750" indent="-285750" algn="l">
              <a:buFontTx/>
              <a:buChar char="-"/>
              <a:defRPr/>
            </a:pPr>
            <a:r>
              <a:rPr lang="fr-FR" sz="1800" dirty="0">
                <a:solidFill>
                  <a:srgbClr val="0070C0"/>
                </a:solidFill>
              </a:rPr>
              <a:t>Dérive « spontanéiste »  </a:t>
            </a:r>
          </a:p>
          <a:p>
            <a:pPr algn="l">
              <a:defRPr/>
            </a:pPr>
            <a:r>
              <a:rPr lang="fr-FR" sz="1800" dirty="0"/>
              <a:t>déficit de cadrage initial.</a:t>
            </a:r>
          </a:p>
          <a:p>
            <a:pPr>
              <a:defRPr/>
            </a:pPr>
            <a:r>
              <a:rPr lang="fr-FR" sz="1800" b="0" i="0" u="none" strike="noStrike" cap="none" spc="0" dirty="0">
                <a:solidFill>
                  <a:srgbClr val="0070C0"/>
                </a:solidFill>
              </a:rPr>
              <a:t>- Dérive « techniciste » </a:t>
            </a:r>
            <a:r>
              <a:rPr lang="fr-FR" sz="1800" dirty="0"/>
              <a:t>planification excessive de la part des enseignants ne laissant pas la place à l’expérimentation tâtonnée des élèves.</a:t>
            </a:r>
            <a:endParaRPr lang="fr-FR" sz="1800" b="1" i="0" u="none" strike="noStrike" cap="none" spc="0" dirty="0">
              <a:solidFill>
                <a:srgbClr val="0070C0"/>
              </a:solidFill>
              <a:latin typeface="Marianne"/>
              <a:ea typeface="Arial"/>
              <a:cs typeface="Arial"/>
            </a:endParaRPr>
          </a:p>
          <a:p>
            <a:pPr algn="l">
              <a:defRPr/>
            </a:pPr>
            <a:endParaRPr sz="2600" dirty="0"/>
          </a:p>
        </p:txBody>
      </p:sp>
      <p:sp>
        <p:nvSpPr>
          <p:cNvPr id="9" name="ZoneTexte 4"/>
          <p:cNvSpPr txBox="1"/>
          <p:nvPr/>
        </p:nvSpPr>
        <p:spPr bwMode="auto">
          <a:xfrm>
            <a:off x="370202" y="1196751"/>
            <a:ext cx="5544615" cy="461665"/>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Marianne"/>
                <a:cs typeface="Arial"/>
              </a:rPr>
              <a:t>Pédagogie de projet</a:t>
            </a:r>
            <a:endParaRPr kumimoji="0" sz="2400" b="0" i="0" u="none" strike="noStrike" kern="0" cap="none" spc="0" normalizeH="0" baseline="0" noProof="0" dirty="0">
              <a:ln>
                <a:noFill/>
              </a:ln>
              <a:solidFill>
                <a:srgbClr val="000000"/>
              </a:solidFill>
              <a:effectLst/>
              <a:uLnTx/>
              <a:uFillTx/>
              <a:latin typeface="Marianne"/>
              <a:cs typeface="Arial"/>
            </a:endParaRPr>
          </a:p>
        </p:txBody>
      </p:sp>
      <p:sp>
        <p:nvSpPr>
          <p:cNvPr id="10" name="ZoneTexte 7"/>
          <p:cNvSpPr txBox="1"/>
          <p:nvPr/>
        </p:nvSpPr>
        <p:spPr bwMode="auto">
          <a:xfrm>
            <a:off x="335359" y="2132856"/>
            <a:ext cx="5544615" cy="3693319"/>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Marianne"/>
                <a:cs typeface="Arial"/>
              </a:rPr>
              <a:t>Principe</a:t>
            </a:r>
            <a:r>
              <a:rPr kumimoji="0" lang="fr-FR" sz="1800" b="0" i="0" u="none" strike="noStrike" kern="0" cap="none" spc="0" normalizeH="0" baseline="0" noProof="0" dirty="0">
                <a:ln>
                  <a:noFill/>
                </a:ln>
                <a:solidFill>
                  <a:srgbClr val="000000"/>
                </a:solidFill>
                <a:effectLst/>
                <a:uLnTx/>
                <a:uFillTx/>
                <a:latin typeface="Marianne"/>
                <a:cs typeface="Arial"/>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La pédagogie est pilotée par la tâche à réaliser.</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Elle repose sur le principe de la </a:t>
            </a:r>
            <a:r>
              <a:rPr kumimoji="0" lang="fr-FR" sz="1800" b="1" i="0" u="none" strike="noStrike" kern="0" cap="none" spc="0" normalizeH="0" baseline="0" noProof="0" dirty="0">
                <a:ln>
                  <a:noFill/>
                </a:ln>
                <a:solidFill>
                  <a:srgbClr val="000000"/>
                </a:solidFill>
                <a:effectLst/>
                <a:uLnTx/>
                <a:uFillTx/>
                <a:latin typeface="Marianne"/>
                <a:cs typeface="Arial"/>
              </a:rPr>
              <a:t>situation problème</a:t>
            </a:r>
            <a:r>
              <a:rPr kumimoji="0" lang="fr-FR" sz="1800" b="0" i="0" u="none" strike="noStrike" kern="0" cap="none" spc="0" normalizeH="0" baseline="0" noProof="0" dirty="0">
                <a:ln>
                  <a:noFill/>
                </a:ln>
                <a:solidFill>
                  <a:srgbClr val="000000"/>
                </a:solidFill>
                <a:effectLst/>
                <a:uLnTx/>
                <a:uFillTx/>
                <a:latin typeface="Marianne"/>
                <a:cs typeface="Arial"/>
              </a:rPr>
              <a: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Le projet est une succession de situations problème que les élèves définissent et traitent.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C’est parce qu’il y a une difficulté nouvelle à résoudre que les élèves peuvent développer de nouveaux apprentissages.</a:t>
            </a:r>
            <a:endParaRPr kumimoji="0" sz="1800" b="0" i="0" u="none" strike="noStrike" kern="0" cap="none" spc="0" normalizeH="0" baseline="0" noProof="0" dirty="0">
              <a:ln>
                <a:noFill/>
              </a:ln>
              <a:solidFill>
                <a:srgbClr val="000000"/>
              </a:solidFill>
              <a:effectLst/>
              <a:uLnTx/>
              <a:uFillTx/>
              <a:latin typeface="Marianne"/>
              <a:cs typeface="Arial"/>
            </a:endParaRPr>
          </a:p>
        </p:txBody>
      </p:sp>
    </p:spTree>
    <p:extLst>
      <p:ext uri="{BB962C8B-B14F-4D97-AF65-F5344CB8AC3E}">
        <p14:creationId xmlns:p14="http://schemas.microsoft.com/office/powerpoint/2010/main" val="4029899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47505" y="262540"/>
            <a:ext cx="9829921" cy="960000"/>
          </a:xfrm>
        </p:spPr>
        <p:txBody>
          <a:bodyPr/>
          <a:lstStyle/>
          <a:p>
            <a:pPr>
              <a:defRPr/>
            </a:pPr>
            <a:r>
              <a:rPr lang="fr-FR" sz="2800" dirty="0"/>
              <a:t>2- Pédagogie de projet : apports pour la C4.2</a:t>
            </a:r>
            <a:endParaRPr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23</a:t>
            </a:fld>
            <a:endParaRPr lang="fr-FR">
              <a:solidFill>
                <a:srgbClr val="000000"/>
              </a:solidFill>
              <a:latin typeface="Marianne"/>
            </a:endParaRPr>
          </a:p>
        </p:txBody>
      </p:sp>
      <p:sp>
        <p:nvSpPr>
          <p:cNvPr id="19" name="ZoneTexte 18"/>
          <p:cNvSpPr txBox="1"/>
          <p:nvPr/>
        </p:nvSpPr>
        <p:spPr bwMode="auto">
          <a:xfrm>
            <a:off x="480000" y="1712960"/>
            <a:ext cx="11011416" cy="677108"/>
          </a:xfrm>
          <a:prstGeom prst="rect">
            <a:avLst/>
          </a:prstGeom>
          <a:noFill/>
        </p:spPr>
        <p:txBody>
          <a:bodyPr wrap="square" rtlCol="0">
            <a:spAutoFit/>
          </a:bodyPr>
          <a:lstStyle/>
          <a:p>
            <a:pPr>
              <a:defRPr/>
            </a:pPr>
            <a:r>
              <a:rPr lang="fr-FR" sz="2000"/>
              <a:t>...</a:t>
            </a:r>
            <a:endParaRPr/>
          </a:p>
          <a:p>
            <a:pPr>
              <a:defRPr/>
            </a:pPr>
            <a:endParaRPr lang="fr-FR"/>
          </a:p>
        </p:txBody>
      </p:sp>
      <p:graphicFrame>
        <p:nvGraphicFramePr>
          <p:cNvPr id="1595071858" name="Tableau 9"/>
          <p:cNvGraphicFramePr>
            <a:graphicFrameLocks/>
          </p:cNvGraphicFramePr>
          <p:nvPr>
            <p:extLst>
              <p:ext uri="{D42A27DB-BD31-4B8C-83A1-F6EECF244321}">
                <p14:modId xmlns:p14="http://schemas.microsoft.com/office/powerpoint/2010/main" val="3925408197"/>
              </p:ext>
            </p:extLst>
          </p:nvPr>
        </p:nvGraphicFramePr>
        <p:xfrm>
          <a:off x="695400" y="1204960"/>
          <a:ext cx="10878878" cy="4628882"/>
        </p:xfrm>
        <a:graphic>
          <a:graphicData uri="http://schemas.openxmlformats.org/drawingml/2006/table">
            <a:tbl>
              <a:tblPr firstRow="1" bandRow="1">
                <a:tableStyleId>{7D63B376-885F-76C9-8F30-CA421434353D}</a:tableStyleId>
              </a:tblPr>
              <a:tblGrid>
                <a:gridCol w="4092189">
                  <a:extLst>
                    <a:ext uri="{9D8B030D-6E8A-4147-A177-3AD203B41FA5}">
                      <a16:colId xmlns:a16="http://schemas.microsoft.com/office/drawing/2014/main" val="20000"/>
                    </a:ext>
                  </a:extLst>
                </a:gridCol>
                <a:gridCol w="6786689">
                  <a:extLst>
                    <a:ext uri="{9D8B030D-6E8A-4147-A177-3AD203B41FA5}">
                      <a16:colId xmlns:a16="http://schemas.microsoft.com/office/drawing/2014/main" val="20001"/>
                    </a:ext>
                  </a:extLst>
                </a:gridCol>
              </a:tblGrid>
              <a:tr h="848981">
                <a:tc>
                  <a:txBody>
                    <a:bodyPr/>
                    <a:lstStyle/>
                    <a:p>
                      <a:pPr algn="ctr">
                        <a:lnSpc>
                          <a:spcPct val="150000"/>
                        </a:lnSpc>
                        <a:defRPr/>
                      </a:pPr>
                      <a:r>
                        <a:rPr lang="fr-FR" sz="2400"/>
                        <a:t>Capacité </a:t>
                      </a:r>
                      <a:endParaRPr sz="2400"/>
                    </a:p>
                  </a:txBody>
                  <a:tcPr/>
                </a:tc>
                <a:tc>
                  <a:txBody>
                    <a:bodyPr/>
                    <a:lstStyle/>
                    <a:p>
                      <a:pPr algn="ctr">
                        <a:lnSpc>
                          <a:spcPct val="150000"/>
                        </a:lnSpc>
                        <a:defRPr/>
                      </a:pPr>
                      <a:r>
                        <a:rPr lang="fr-FR" sz="2400"/>
                        <a:t>Conditions d’atteinte (extraits)</a:t>
                      </a:r>
                      <a:endParaRPr sz="2400"/>
                    </a:p>
                  </a:txBody>
                  <a:tcPr/>
                </a:tc>
                <a:extLst>
                  <a:ext uri="{0D108BD9-81ED-4DB2-BD59-A6C34878D82A}">
                    <a16:rowId xmlns:a16="http://schemas.microsoft.com/office/drawing/2014/main" val="10000"/>
                  </a:ext>
                </a:extLst>
              </a:tr>
              <a:tr h="1480185">
                <a:tc>
                  <a:txBody>
                    <a:bodyPr/>
                    <a:lstStyle/>
                    <a:p>
                      <a:pPr>
                        <a:lnSpc>
                          <a:spcPct val="150000"/>
                        </a:lnSpc>
                        <a:defRPr/>
                      </a:pPr>
                      <a:r>
                        <a:rPr lang="fr-FR" sz="2000" dirty="0"/>
                        <a:t>C4.2 Mettre en œuvre un projet collectif</a:t>
                      </a:r>
                      <a:endParaRPr sz="4300" dirty="0"/>
                    </a:p>
                  </a:txBody>
                  <a:tcPr/>
                </a:tc>
                <a:tc>
                  <a:txBody>
                    <a:bodyPr/>
                    <a:lstStyle/>
                    <a:p>
                      <a:pPr>
                        <a:lnSpc>
                          <a:spcPct val="150000"/>
                        </a:lnSpc>
                        <a:defRPr/>
                      </a:pPr>
                      <a:r>
                        <a:rPr lang="fr-FR" sz="2000" dirty="0"/>
                        <a:t>... participer activement à une démarche de projet collectif répondant à une commande en déployant une stratégie de coopération </a:t>
                      </a:r>
                      <a:endParaRPr dirty="0"/>
                    </a:p>
                  </a:txBody>
                  <a:tcPr/>
                </a:tc>
                <a:extLst>
                  <a:ext uri="{0D108BD9-81ED-4DB2-BD59-A6C34878D82A}">
                    <a16:rowId xmlns:a16="http://schemas.microsoft.com/office/drawing/2014/main" val="10001"/>
                  </a:ext>
                </a:extLst>
              </a:tr>
              <a:tr h="2299716">
                <a:tc gridSpan="2">
                  <a:txBody>
                    <a:bodyPr/>
                    <a:lstStyle/>
                    <a:p>
                      <a:pPr>
                        <a:lnSpc>
                          <a:spcPct val="114999"/>
                        </a:lnSpc>
                        <a:defRPr/>
                      </a:pPr>
                      <a:r>
                        <a:rPr lang="fr-FR" sz="1800" dirty="0"/>
                        <a:t>La pédagogie de projet permet de créer les conditions d’une socialisation des apprentissages par confrontation des points de vue et articulation des aptitudes dans une démarche collective.</a:t>
                      </a:r>
                      <a:endParaRPr dirty="0"/>
                    </a:p>
                    <a:p>
                      <a:pPr>
                        <a:lnSpc>
                          <a:spcPct val="114999"/>
                        </a:lnSpc>
                        <a:defRPr/>
                      </a:pPr>
                      <a:r>
                        <a:rPr lang="fr-FR" sz="1800" dirty="0"/>
                        <a:t>Elle favorise à la fois : </a:t>
                      </a:r>
                      <a:endParaRPr sz="1800" dirty="0"/>
                    </a:p>
                    <a:p>
                      <a:pPr marL="305908" indent="-305908">
                        <a:lnSpc>
                          <a:spcPct val="114999"/>
                        </a:lnSpc>
                        <a:buFont typeface="Arial"/>
                        <a:buChar char="–"/>
                        <a:defRPr/>
                      </a:pPr>
                      <a:r>
                        <a:rPr lang="fr-FR" sz="1800" dirty="0"/>
                        <a:t>le développement de compétences psychosociales </a:t>
                      </a:r>
                      <a:endParaRPr sz="1800" dirty="0"/>
                    </a:p>
                    <a:p>
                      <a:pPr marL="305908" indent="-305908">
                        <a:lnSpc>
                          <a:spcPct val="114999"/>
                        </a:lnSpc>
                        <a:buFont typeface="Arial"/>
                        <a:buChar char="–"/>
                        <a:defRPr/>
                      </a:pPr>
                      <a:r>
                        <a:rPr lang="fr-FR" sz="1800" dirty="0"/>
                        <a:t>l’appropriation des enjeux</a:t>
                      </a:r>
                      <a:endParaRPr sz="1800" dirty="0"/>
                    </a:p>
                    <a:p>
                      <a:pPr marL="305908" indent="-305908">
                        <a:lnSpc>
                          <a:spcPct val="114999"/>
                        </a:lnSpc>
                        <a:buFont typeface="Arial"/>
                        <a:buChar char="–"/>
                        <a:defRPr/>
                      </a:pPr>
                      <a:r>
                        <a:rPr lang="fr-FR" sz="1800" dirty="0"/>
                        <a:t>l’engagement individuel par immersion dans une situation réelle</a:t>
                      </a:r>
                      <a:endParaRPr dirty="0"/>
                    </a:p>
                    <a:p>
                      <a:pPr marL="305908" indent="-305908">
                        <a:lnSpc>
                          <a:spcPct val="114999"/>
                        </a:lnSpc>
                        <a:buFont typeface="Arial"/>
                        <a:buChar char="–"/>
                        <a:defRPr/>
                      </a:pPr>
                      <a:r>
                        <a:rPr lang="fr-FR" sz="1800" dirty="0"/>
                        <a:t>les apprentissages entre pairs</a:t>
                      </a:r>
                      <a:endParaRPr dirty="0"/>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03512" y="233893"/>
            <a:ext cx="9890881" cy="960000"/>
          </a:xfrm>
        </p:spPr>
        <p:txBody>
          <a:bodyPr/>
          <a:lstStyle/>
          <a:p>
            <a:pPr>
              <a:defRPr/>
            </a:pPr>
            <a:r>
              <a:rPr lang="fr-FR" sz="2800" dirty="0"/>
              <a:t>2- Pédagogie de projet : apports pour la C4.3</a:t>
            </a:r>
            <a:endParaRPr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24</a:t>
            </a:fld>
            <a:endParaRPr lang="fr-FR">
              <a:solidFill>
                <a:srgbClr val="000000"/>
              </a:solidFill>
              <a:latin typeface="Marianne"/>
            </a:endParaRPr>
          </a:p>
        </p:txBody>
      </p:sp>
      <p:sp>
        <p:nvSpPr>
          <p:cNvPr id="19" name="ZoneTexte 18"/>
          <p:cNvSpPr txBox="1"/>
          <p:nvPr/>
        </p:nvSpPr>
        <p:spPr bwMode="auto">
          <a:xfrm>
            <a:off x="479999" y="1550399"/>
            <a:ext cx="11011595" cy="923330"/>
          </a:xfrm>
          <a:prstGeom prst="rect">
            <a:avLst/>
          </a:prstGeom>
          <a:noFill/>
        </p:spPr>
        <p:txBody>
          <a:bodyPr wrap="square" rtlCol="0">
            <a:spAutoFit/>
          </a:bodyPr>
          <a:lstStyle/>
          <a:p>
            <a:pPr>
              <a:defRPr/>
            </a:pPr>
            <a:endParaRPr/>
          </a:p>
          <a:p>
            <a:pPr>
              <a:defRPr/>
            </a:pPr>
            <a:endParaRPr lang="fr-FR"/>
          </a:p>
          <a:p>
            <a:pPr>
              <a:defRPr/>
            </a:pPr>
            <a:r>
              <a:rPr lang="fr-FR"/>
              <a:t> </a:t>
            </a:r>
            <a:endParaRPr/>
          </a:p>
        </p:txBody>
      </p:sp>
      <p:graphicFrame>
        <p:nvGraphicFramePr>
          <p:cNvPr id="236648174" name="Tableau 9"/>
          <p:cNvGraphicFramePr>
            <a:graphicFrameLocks/>
          </p:cNvGraphicFramePr>
          <p:nvPr>
            <p:extLst>
              <p:ext uri="{D42A27DB-BD31-4B8C-83A1-F6EECF244321}">
                <p14:modId xmlns:p14="http://schemas.microsoft.com/office/powerpoint/2010/main" val="1439971813"/>
              </p:ext>
            </p:extLst>
          </p:nvPr>
        </p:nvGraphicFramePr>
        <p:xfrm>
          <a:off x="627636" y="1312728"/>
          <a:ext cx="10716320" cy="3816823"/>
        </p:xfrm>
        <a:graphic>
          <a:graphicData uri="http://schemas.openxmlformats.org/drawingml/2006/table">
            <a:tbl>
              <a:tblPr firstRow="1" bandRow="1">
                <a:tableStyleId>{7D63B376-885F-76C9-8F30-CA421434353D}</a:tableStyleId>
              </a:tblPr>
              <a:tblGrid>
                <a:gridCol w="4031041">
                  <a:extLst>
                    <a:ext uri="{9D8B030D-6E8A-4147-A177-3AD203B41FA5}">
                      <a16:colId xmlns:a16="http://schemas.microsoft.com/office/drawing/2014/main" val="20000"/>
                    </a:ext>
                  </a:extLst>
                </a:gridCol>
                <a:gridCol w="6685279">
                  <a:extLst>
                    <a:ext uri="{9D8B030D-6E8A-4147-A177-3AD203B41FA5}">
                      <a16:colId xmlns:a16="http://schemas.microsoft.com/office/drawing/2014/main" val="20001"/>
                    </a:ext>
                  </a:extLst>
                </a:gridCol>
              </a:tblGrid>
              <a:tr h="540408">
                <a:tc>
                  <a:txBody>
                    <a:bodyPr/>
                    <a:lstStyle/>
                    <a:p>
                      <a:pPr algn="ctr">
                        <a:defRPr/>
                      </a:pPr>
                      <a:r>
                        <a:rPr lang="fr-FR" sz="2800"/>
                        <a:t>Capacité </a:t>
                      </a:r>
                      <a:endParaRPr sz="2800"/>
                    </a:p>
                  </a:txBody>
                  <a:tcPr/>
                </a:tc>
                <a:tc>
                  <a:txBody>
                    <a:bodyPr/>
                    <a:lstStyle/>
                    <a:p>
                      <a:pPr algn="ctr">
                        <a:defRPr/>
                      </a:pPr>
                      <a:r>
                        <a:rPr lang="fr-FR" sz="2800"/>
                        <a:t>Conditions d’atteinte (extraits)</a:t>
                      </a:r>
                      <a:endParaRPr sz="2800"/>
                    </a:p>
                  </a:txBody>
                  <a:tcPr/>
                </a:tc>
                <a:extLst>
                  <a:ext uri="{0D108BD9-81ED-4DB2-BD59-A6C34878D82A}">
                    <a16:rowId xmlns:a16="http://schemas.microsoft.com/office/drawing/2014/main" val="10000"/>
                  </a:ext>
                </a:extLst>
              </a:tr>
              <a:tr h="1359801">
                <a:tc>
                  <a:txBody>
                    <a:bodyPr/>
                    <a:lstStyle/>
                    <a:p>
                      <a:pPr marL="0" marR="0" lvl="0" indent="0" algn="l" defTabSz="1219169">
                        <a:lnSpc>
                          <a:spcPct val="150000"/>
                        </a:lnSpc>
                        <a:spcBef>
                          <a:spcPts val="0"/>
                        </a:spcBef>
                        <a:spcAft>
                          <a:spcPts val="0"/>
                        </a:spcAft>
                        <a:buClrTx/>
                        <a:buSzTx/>
                        <a:buFontTx/>
                        <a:buNone/>
                        <a:defRPr/>
                      </a:pPr>
                      <a:r>
                        <a:rPr lang="fr-FR" sz="2000"/>
                        <a:t>C4.3 Conduire une analyse réflexive de son action au sein d’un collectif</a:t>
                      </a:r>
                      <a:endParaRPr sz="4300"/>
                    </a:p>
                  </a:txBody>
                  <a:tcPr/>
                </a:tc>
                <a:tc>
                  <a:txBody>
                    <a:bodyPr/>
                    <a:lstStyle/>
                    <a:p>
                      <a:pPr marL="0" marR="0" lvl="0" indent="0" algn="l" defTabSz="1219169">
                        <a:lnSpc>
                          <a:spcPct val="100000"/>
                        </a:lnSpc>
                        <a:spcBef>
                          <a:spcPts val="0"/>
                        </a:spcBef>
                        <a:spcAft>
                          <a:spcPts val="0"/>
                        </a:spcAft>
                        <a:buClrTx/>
                        <a:buSzTx/>
                        <a:buFontTx/>
                        <a:buNone/>
                        <a:defRPr/>
                      </a:pPr>
                      <a:r>
                        <a:rPr lang="fr-FR" sz="2000" dirty="0"/>
                        <a:t>... prendre position de manière objective vis-à-vis de la conduite d’un projet ; tirer parti de cette expérience dans d’autres situations sociales et professionnelles</a:t>
                      </a:r>
                      <a:endParaRPr sz="4300" dirty="0"/>
                    </a:p>
                  </a:txBody>
                  <a:tcPr/>
                </a:tc>
                <a:extLst>
                  <a:ext uri="{0D108BD9-81ED-4DB2-BD59-A6C34878D82A}">
                    <a16:rowId xmlns:a16="http://schemas.microsoft.com/office/drawing/2014/main" val="10001"/>
                  </a:ext>
                </a:extLst>
              </a:tr>
              <a:tr h="1813375">
                <a:tc gridSpan="2">
                  <a:txBody>
                    <a:bodyPr/>
                    <a:lstStyle/>
                    <a:p>
                      <a:pPr>
                        <a:defRPr/>
                      </a:pPr>
                      <a:r>
                        <a:rPr lang="fr-FR" sz="2000" dirty="0"/>
                        <a:t>La pédagogie de projet intègre nécessairement</a:t>
                      </a:r>
                      <a:r>
                        <a:rPr lang="fr-FR" sz="2000" baseline="0" dirty="0"/>
                        <a:t> </a:t>
                      </a:r>
                      <a:r>
                        <a:rPr lang="fr-FR" sz="2000" dirty="0"/>
                        <a:t>et régulièrement ce positionnement critique.</a:t>
                      </a:r>
                    </a:p>
                    <a:p>
                      <a:pPr>
                        <a:defRPr/>
                      </a:pPr>
                      <a:endParaRPr lang="fr-FR" sz="2000" dirty="0"/>
                    </a:p>
                    <a:p>
                      <a:pPr>
                        <a:defRPr/>
                      </a:pPr>
                      <a:r>
                        <a:rPr lang="fr-FR" sz="2000" dirty="0"/>
                        <a:t>Ce</a:t>
                      </a:r>
                      <a:r>
                        <a:rPr lang="fr-FR" sz="2000" baseline="0" dirty="0"/>
                        <a:t> positionnement</a:t>
                      </a:r>
                      <a:r>
                        <a:rPr lang="fr-FR" sz="2000" dirty="0"/>
                        <a:t> constitue un élément d’évaluation courante et participe à l’approfondissement d’une approche distanciée de son action au sein d’un collectif.</a:t>
                      </a:r>
                      <a:endParaRPr sz="4300" dirty="0"/>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882080" y="244960"/>
            <a:ext cx="9829921" cy="715657"/>
          </a:xfrm>
        </p:spPr>
        <p:txBody>
          <a:bodyPr/>
          <a:lstStyle/>
          <a:p>
            <a:pPr>
              <a:defRPr/>
            </a:pPr>
            <a:r>
              <a:rPr lang="fr-FR" sz="2800" dirty="0"/>
              <a:t>3- Pédagogies actives mobilisables</a:t>
            </a:r>
            <a:endParaRPr dirty="0"/>
          </a:p>
        </p:txBody>
      </p:sp>
      <p:sp>
        <p:nvSpPr>
          <p:cNvPr id="2" name="Espace réservé de la date 1"/>
          <p:cNvSpPr>
            <a:spLocks noGrp="1"/>
          </p:cNvSpPr>
          <p:nvPr>
            <p:ph type="dt" sz="half" idx="10"/>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3A8E896D-F802-4A2C-8BFF-9E9D7D39AEB9}" type="datetime1">
              <a:rPr kumimoji="0" lang="fr-FR" sz="1000" b="1" i="0" u="none" strike="noStrike" kern="0" cap="all"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15/06/2022</a:t>
            </a:fld>
            <a:endParaRPr kumimoji="0" lang="fr-FR" sz="1000" b="1" i="0" u="none" strike="noStrike" kern="0" cap="all" spc="0" normalizeH="0" baseline="0" noProof="0">
              <a:ln>
                <a:noFill/>
              </a:ln>
              <a:solidFill>
                <a:srgbClr val="000000"/>
              </a:solidFill>
              <a:effectLst/>
              <a:uLnTx/>
              <a:uFillTx/>
              <a:latin typeface="Marianne"/>
              <a:cs typeface="Arial"/>
            </a:endParaRPr>
          </a:p>
        </p:txBody>
      </p:sp>
      <p:sp>
        <p:nvSpPr>
          <p:cNvPr id="3" name="Espace réservé du pied de page 2"/>
          <p:cNvSpPr>
            <a:spLocks noGrp="1"/>
          </p:cNvSpPr>
          <p:nvPr>
            <p:ph type="ftr" sz="quarter" idx="11"/>
          </p:nvPr>
        </p:nvSpPr>
        <p:spPr bwMode="auto"/>
        <p:txBody>
          <a:bodyPr/>
          <a:lstStyle/>
          <a:p>
            <a:pPr marL="0" marR="0" lvl="0" indent="0" algn="l" defTabSz="1219185"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srgbClr val="000000"/>
                </a:solidFill>
                <a:effectLst/>
                <a:uLnTx/>
                <a:uFillTx/>
                <a:latin typeface="Marianne"/>
                <a:cs typeface="Arial"/>
              </a:rPr>
              <a:t>ENSFEA / Inspection de l’enseignement agricoles</a:t>
            </a:r>
            <a:endParaRPr kumimoji="0" sz="1000" b="1" i="0" u="none" strike="noStrike" kern="0" cap="none" spc="0" normalizeH="0" baseline="0" noProof="0" dirty="0">
              <a:ln>
                <a:noFill/>
              </a:ln>
              <a:solidFill>
                <a:srgbClr val="000000"/>
              </a:solidFill>
              <a:effectLst/>
              <a:uLnTx/>
              <a:uFillTx/>
              <a:latin typeface="Marianne"/>
              <a:cs typeface="Arial"/>
            </a:endParaRPr>
          </a:p>
        </p:txBody>
      </p:sp>
      <p:sp>
        <p:nvSpPr>
          <p:cNvPr id="4" name="Espace réservé du numéro de diapositive 3"/>
          <p:cNvSpPr>
            <a:spLocks noGrp="1"/>
          </p:cNvSpPr>
          <p:nvPr>
            <p:ph type="sldNum" sz="quarter" idx="12"/>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733122C9-A0B9-462F-8757-0847AD287B63}" type="slidenum">
              <a:rPr kumimoji="0" lang="fr-FR" sz="1000" b="1" i="0" u="none" strike="noStrike" kern="0" cap="none"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25</a:t>
            </a:fld>
            <a:endParaRPr kumimoji="0" lang="fr-FR" sz="1000" b="1" i="0" u="none" strike="noStrike" kern="0" cap="none" spc="0" normalizeH="0" baseline="0" noProof="0">
              <a:ln>
                <a:noFill/>
              </a:ln>
              <a:solidFill>
                <a:srgbClr val="000000"/>
              </a:solidFill>
              <a:effectLst/>
              <a:uLnTx/>
              <a:uFillTx/>
              <a:latin typeface="Marianne"/>
              <a:cs typeface="Arial"/>
            </a:endParaRPr>
          </a:p>
        </p:txBody>
      </p:sp>
      <p:sp>
        <p:nvSpPr>
          <p:cNvPr id="8" name="Espace réservé du texte 11"/>
          <p:cNvSpPr>
            <a:spLocks noGrp="1"/>
          </p:cNvSpPr>
          <p:nvPr>
            <p:ph type="body" sz="quarter" idx="14" hasCustomPrompt="1"/>
          </p:nvPr>
        </p:nvSpPr>
        <p:spPr bwMode="gray">
          <a:xfrm>
            <a:off x="7387690" y="2225320"/>
            <a:ext cx="3964894" cy="3493443"/>
          </a:xfrm>
        </p:spPr>
        <p:txBody>
          <a:bodyPr/>
          <a:lstStyle>
            <a:lvl1pPr>
              <a:defRPr/>
            </a:lvl1pPr>
            <a:lvl2pPr>
              <a:defRPr/>
            </a:lvl2pPr>
            <a:lvl3pPr>
              <a:defRPr/>
            </a:lvl3pPr>
            <a:lvl4pPr>
              <a:defRPr/>
            </a:lvl4pPr>
            <a:lvl5pPr>
              <a:defRPr/>
            </a:lvl5pPr>
          </a:lstStyle>
          <a:p>
            <a:pPr algn="l">
              <a:defRPr/>
            </a:pPr>
            <a:r>
              <a:rPr lang="fr-FR" sz="1800" b="1" dirty="0">
                <a:solidFill>
                  <a:srgbClr val="0070C0"/>
                </a:solidFill>
              </a:rPr>
              <a:t>Points de vigilance :</a:t>
            </a:r>
          </a:p>
          <a:p>
            <a:pPr marL="371994" indent="-371994">
              <a:buFont typeface="Arial"/>
              <a:buChar char="–"/>
              <a:defRPr/>
            </a:pPr>
            <a:r>
              <a:rPr lang="fr-FR" sz="1800" dirty="0">
                <a:solidFill>
                  <a:srgbClr val="0070C0"/>
                </a:solidFill>
              </a:rPr>
              <a:t>Coopération VS collaboration, </a:t>
            </a:r>
            <a:r>
              <a:rPr lang="fr-FR" sz="1800" dirty="0"/>
              <a:t>primat de l’apprentissage de chaque élève VS primat de l’efficacité par la spécialisation de certains élèves.</a:t>
            </a:r>
            <a:endParaRPr lang="fr-FR" sz="1800" dirty="0">
              <a:solidFill>
                <a:srgbClr val="0070C0"/>
              </a:solidFill>
            </a:endParaRPr>
          </a:p>
          <a:p>
            <a:pPr marL="371994" indent="-371994">
              <a:buFont typeface="Arial"/>
              <a:buChar char="–"/>
              <a:defRPr/>
            </a:pPr>
            <a:r>
              <a:rPr lang="fr-FR" sz="1800" dirty="0">
                <a:solidFill>
                  <a:srgbClr val="0070C0"/>
                </a:solidFill>
              </a:rPr>
              <a:t>Rotation des tâches et des rôles au sein du groupe, </a:t>
            </a:r>
            <a:r>
              <a:rPr lang="fr-FR" sz="1800" dirty="0"/>
              <a:t>pour que chaque élève les éprouve.</a:t>
            </a:r>
          </a:p>
          <a:p>
            <a:pPr marL="371994" indent="-371994">
              <a:buFont typeface="Arial"/>
              <a:buChar char="–"/>
              <a:defRPr/>
            </a:pPr>
            <a:r>
              <a:rPr lang="fr-FR" sz="1800" dirty="0">
                <a:solidFill>
                  <a:srgbClr val="0070C0"/>
                </a:solidFill>
              </a:rPr>
              <a:t>Installation progressive de modes de régulation</a:t>
            </a:r>
            <a:r>
              <a:rPr lang="fr-FR" sz="1800" dirty="0"/>
              <a:t> au sein du groupe au fur et à mesure du travail collectif.</a:t>
            </a:r>
            <a:endParaRPr sz="2600" dirty="0"/>
          </a:p>
        </p:txBody>
      </p:sp>
      <p:sp>
        <p:nvSpPr>
          <p:cNvPr id="9" name="ZoneTexte 4"/>
          <p:cNvSpPr txBox="1"/>
          <p:nvPr/>
        </p:nvSpPr>
        <p:spPr bwMode="auto">
          <a:xfrm>
            <a:off x="335775" y="1083985"/>
            <a:ext cx="5544615" cy="461665"/>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Marianne"/>
                <a:cs typeface="Arial"/>
              </a:rPr>
              <a:t>Pédagogie coopérative</a:t>
            </a:r>
            <a:endParaRPr kumimoji="0" sz="2400" b="0" i="0" u="none" strike="noStrike" kern="0" cap="none" spc="0" normalizeH="0" baseline="0" noProof="0" dirty="0">
              <a:ln>
                <a:noFill/>
              </a:ln>
              <a:solidFill>
                <a:srgbClr val="000000"/>
              </a:solidFill>
              <a:effectLst/>
              <a:uLnTx/>
              <a:uFillTx/>
              <a:latin typeface="Marianne"/>
              <a:cs typeface="Arial"/>
            </a:endParaRPr>
          </a:p>
        </p:txBody>
      </p:sp>
      <p:sp>
        <p:nvSpPr>
          <p:cNvPr id="10" name="ZoneTexte 7"/>
          <p:cNvSpPr txBox="1"/>
          <p:nvPr/>
        </p:nvSpPr>
        <p:spPr bwMode="auto">
          <a:xfrm>
            <a:off x="335782" y="1628800"/>
            <a:ext cx="5544615" cy="424731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Marianne"/>
                <a:cs typeface="Arial"/>
              </a:rPr>
              <a:t>Principe</a:t>
            </a:r>
            <a:r>
              <a:rPr kumimoji="0" lang="fr-FR" sz="1800" b="0" i="0" u="none" strike="noStrike" kern="0" cap="none" spc="0" normalizeH="0" baseline="0" noProof="0" dirty="0">
                <a:ln>
                  <a:noFill/>
                </a:ln>
                <a:solidFill>
                  <a:srgbClr val="000000"/>
                </a:solidFill>
                <a:effectLst/>
                <a:uLnTx/>
                <a:uFillTx/>
                <a:latin typeface="Marianne"/>
                <a:cs typeface="Arial"/>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La pédagogie est pilotée par le travail en groupe.</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Elle repose sur le principe du </a:t>
            </a:r>
            <a:r>
              <a:rPr kumimoji="0" lang="fr-FR" sz="1800" b="1" i="0" u="none" strike="noStrike" kern="0" cap="none" spc="0" normalizeH="0" baseline="0" noProof="0" dirty="0">
                <a:ln>
                  <a:noFill/>
                </a:ln>
                <a:solidFill>
                  <a:srgbClr val="000000"/>
                </a:solidFill>
                <a:effectLst/>
                <a:uLnTx/>
                <a:uFillTx/>
                <a:latin typeface="Marianne"/>
                <a:cs typeface="Arial"/>
              </a:rPr>
              <a:t>conflit </a:t>
            </a:r>
            <a:r>
              <a:rPr kumimoji="0" lang="fr-FR" sz="1800" b="1" i="0" u="none" strike="noStrike" kern="0" cap="none" spc="0" normalizeH="0" baseline="0" noProof="0" dirty="0" err="1">
                <a:ln>
                  <a:noFill/>
                </a:ln>
                <a:solidFill>
                  <a:srgbClr val="000000"/>
                </a:solidFill>
                <a:effectLst/>
                <a:uLnTx/>
                <a:uFillTx/>
                <a:latin typeface="Marianne"/>
                <a:cs typeface="Arial"/>
              </a:rPr>
              <a:t>socio-cognitif</a:t>
            </a:r>
            <a:r>
              <a:rPr kumimoji="0" lang="fr-FR" sz="1800" b="0" i="0" u="none" strike="noStrike" kern="0" cap="none" spc="0" normalizeH="0" baseline="0" noProof="0" dirty="0">
                <a:ln>
                  <a:noFill/>
                </a:ln>
                <a:solidFill>
                  <a:srgbClr val="000000"/>
                </a:solidFill>
                <a:effectLst/>
                <a:uLnTx/>
                <a:uFillTx/>
                <a:latin typeface="Marianne"/>
                <a:cs typeface="Arial"/>
              </a:rPr>
              <a: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Le travail de groupe repose sur des degrés différents de connaissances, de représentations, d’opinions au sein des groupes.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C’est par qu’il y a des divergences de points de vue sur un même objet ou sujet que l’apprentissage oblige le groupe à coopérer, c’est-à-dire : discuter, mettre en perspective, analyser et arrêter une position commune. </a:t>
            </a:r>
            <a:endParaRPr kumimoji="0" sz="1800" b="0" i="0" u="none" strike="noStrike" kern="0" cap="none" spc="0" normalizeH="0" baseline="0" noProof="0" dirty="0">
              <a:ln>
                <a:noFill/>
              </a:ln>
              <a:solidFill>
                <a:srgbClr val="000000"/>
              </a:solidFill>
              <a:effectLst/>
              <a:uLnTx/>
              <a:uFillTx/>
              <a:latin typeface="Marianne"/>
              <a:cs typeface="Arial"/>
            </a:endParaRPr>
          </a:p>
        </p:txBody>
      </p:sp>
    </p:spTree>
    <p:extLst>
      <p:ext uri="{BB962C8B-B14F-4D97-AF65-F5344CB8AC3E}">
        <p14:creationId xmlns:p14="http://schemas.microsoft.com/office/powerpoint/2010/main" val="1793272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75520" y="296346"/>
            <a:ext cx="9487416" cy="960000"/>
          </a:xfrm>
        </p:spPr>
        <p:txBody>
          <a:bodyPr/>
          <a:lstStyle/>
          <a:p>
            <a:pPr>
              <a:defRPr/>
            </a:pPr>
            <a:r>
              <a:rPr lang="fr-FR" sz="2800" dirty="0"/>
              <a:t>3- Pédagogie coopérative : apports pour la C4.2</a:t>
            </a:r>
            <a:endParaRPr sz="2800"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26</a:t>
            </a:fld>
            <a:endParaRPr lang="fr-FR">
              <a:solidFill>
                <a:srgbClr val="000000"/>
              </a:solidFill>
              <a:latin typeface="Marianne"/>
            </a:endParaRPr>
          </a:p>
        </p:txBody>
      </p:sp>
      <p:graphicFrame>
        <p:nvGraphicFramePr>
          <p:cNvPr id="184113701" name="Tableau 9"/>
          <p:cNvGraphicFramePr>
            <a:graphicFrameLocks/>
          </p:cNvGraphicFramePr>
          <p:nvPr>
            <p:extLst>
              <p:ext uri="{D42A27DB-BD31-4B8C-83A1-F6EECF244321}">
                <p14:modId xmlns:p14="http://schemas.microsoft.com/office/powerpoint/2010/main" val="2686349126"/>
              </p:ext>
            </p:extLst>
          </p:nvPr>
        </p:nvGraphicFramePr>
        <p:xfrm>
          <a:off x="767408" y="1196752"/>
          <a:ext cx="10716318" cy="4872343"/>
        </p:xfrm>
        <a:graphic>
          <a:graphicData uri="http://schemas.openxmlformats.org/drawingml/2006/table">
            <a:tbl>
              <a:tblPr firstRow="1" bandRow="1">
                <a:tableStyleId>{7D63B376-885F-76C9-8F30-CA421434353D}</a:tableStyleId>
              </a:tblPr>
              <a:tblGrid>
                <a:gridCol w="4031040">
                  <a:extLst>
                    <a:ext uri="{9D8B030D-6E8A-4147-A177-3AD203B41FA5}">
                      <a16:colId xmlns:a16="http://schemas.microsoft.com/office/drawing/2014/main" val="20000"/>
                    </a:ext>
                  </a:extLst>
                </a:gridCol>
                <a:gridCol w="6685278">
                  <a:extLst>
                    <a:ext uri="{9D8B030D-6E8A-4147-A177-3AD203B41FA5}">
                      <a16:colId xmlns:a16="http://schemas.microsoft.com/office/drawing/2014/main" val="20001"/>
                    </a:ext>
                  </a:extLst>
                </a:gridCol>
              </a:tblGrid>
              <a:tr h="776974">
                <a:tc>
                  <a:txBody>
                    <a:bodyPr/>
                    <a:lstStyle/>
                    <a:p>
                      <a:pPr algn="ctr">
                        <a:lnSpc>
                          <a:spcPct val="150000"/>
                        </a:lnSpc>
                        <a:defRPr/>
                      </a:pPr>
                      <a:r>
                        <a:rPr lang="fr-FR" sz="2800"/>
                        <a:t>Capacité </a:t>
                      </a:r>
                      <a:endParaRPr sz="2800"/>
                    </a:p>
                  </a:txBody>
                  <a:tcPr/>
                </a:tc>
                <a:tc>
                  <a:txBody>
                    <a:bodyPr/>
                    <a:lstStyle/>
                    <a:p>
                      <a:pPr algn="ctr">
                        <a:lnSpc>
                          <a:spcPct val="150000"/>
                        </a:lnSpc>
                        <a:defRPr/>
                      </a:pPr>
                      <a:r>
                        <a:rPr lang="fr-FR" sz="2800"/>
                        <a:t>Conditions d’atteinte (extraits)</a:t>
                      </a:r>
                      <a:endParaRPr sz="2800"/>
                    </a:p>
                  </a:txBody>
                  <a:tcPr/>
                </a:tc>
                <a:extLst>
                  <a:ext uri="{0D108BD9-81ED-4DB2-BD59-A6C34878D82A}">
                    <a16:rowId xmlns:a16="http://schemas.microsoft.com/office/drawing/2014/main" val="10000"/>
                  </a:ext>
                </a:extLst>
              </a:tr>
              <a:tr h="1480185">
                <a:tc>
                  <a:txBody>
                    <a:bodyPr/>
                    <a:lstStyle/>
                    <a:p>
                      <a:pPr>
                        <a:lnSpc>
                          <a:spcPct val="150000"/>
                        </a:lnSpc>
                        <a:defRPr/>
                      </a:pPr>
                      <a:r>
                        <a:rPr lang="fr-FR" sz="2000" dirty="0"/>
                        <a:t>C4.2 Mettre en œuvre un projet collectif</a:t>
                      </a:r>
                      <a:endParaRPr sz="4300" dirty="0"/>
                    </a:p>
                  </a:txBody>
                  <a:tcPr/>
                </a:tc>
                <a:tc>
                  <a:txBody>
                    <a:bodyPr/>
                    <a:lstStyle/>
                    <a:p>
                      <a:pPr>
                        <a:lnSpc>
                          <a:spcPct val="150000"/>
                        </a:lnSpc>
                        <a:defRPr/>
                      </a:pPr>
                      <a:r>
                        <a:rPr lang="fr-FR" sz="2000" dirty="0"/>
                        <a:t>... participer activement à une démarche de projet collectif répondant à une commande en déployant une stratégie de coopération </a:t>
                      </a:r>
                      <a:endParaRPr dirty="0"/>
                    </a:p>
                  </a:txBody>
                  <a:tcPr/>
                </a:tc>
                <a:extLst>
                  <a:ext uri="{0D108BD9-81ED-4DB2-BD59-A6C34878D82A}">
                    <a16:rowId xmlns:a16="http://schemas.microsoft.com/office/drawing/2014/main" val="10001"/>
                  </a:ext>
                </a:extLst>
              </a:tr>
              <a:tr h="2299716">
                <a:tc gridSpan="2">
                  <a:txBody>
                    <a:bodyPr/>
                    <a:lstStyle/>
                    <a:p>
                      <a:pPr>
                        <a:lnSpc>
                          <a:spcPct val="114999"/>
                        </a:lnSpc>
                        <a:defRPr/>
                      </a:pPr>
                      <a:r>
                        <a:rPr lang="fr-FR" sz="1800" dirty="0"/>
                        <a:t>La pédagogie coopérative accentue les conditions d’une socialisation des apprentissages</a:t>
                      </a:r>
                      <a:r>
                        <a:rPr lang="fr-FR" sz="1800" dirty="0">
                          <a:solidFill>
                            <a:schemeClr val="tx1"/>
                          </a:solidFill>
                        </a:rPr>
                        <a:t> </a:t>
                      </a:r>
                      <a:r>
                        <a:rPr lang="fr-FR" sz="1800" strike="noStrike" dirty="0">
                          <a:solidFill>
                            <a:schemeClr val="tx1"/>
                          </a:solidFill>
                        </a:rPr>
                        <a:t>par l’engagement de chacun</a:t>
                      </a:r>
                      <a:r>
                        <a:rPr lang="fr-FR" sz="1800" strike="noStrike" dirty="0">
                          <a:solidFill>
                            <a:schemeClr val="tx2">
                              <a:lumMod val="60000"/>
                              <a:lumOff val="40000"/>
                            </a:schemeClr>
                          </a:solidFill>
                        </a:rPr>
                        <a:t> </a:t>
                      </a:r>
                      <a:r>
                        <a:rPr lang="fr-FR" sz="1800" strike="noStrike" dirty="0"/>
                        <a:t>a</a:t>
                      </a:r>
                      <a:r>
                        <a:rPr lang="fr-FR" sz="1800" dirty="0"/>
                        <a:t>u service d’un projet collectif.</a:t>
                      </a:r>
                      <a:endParaRPr dirty="0"/>
                    </a:p>
                    <a:p>
                      <a:pPr>
                        <a:lnSpc>
                          <a:spcPct val="114999"/>
                        </a:lnSpc>
                        <a:defRPr/>
                      </a:pPr>
                      <a:r>
                        <a:rPr lang="fr-FR" sz="1800" dirty="0"/>
                        <a:t>Elle favorise à la fois : </a:t>
                      </a:r>
                      <a:endParaRPr dirty="0"/>
                    </a:p>
                    <a:p>
                      <a:pPr marL="305907" indent="-305907">
                        <a:lnSpc>
                          <a:spcPct val="114999"/>
                        </a:lnSpc>
                        <a:buFont typeface="Arial"/>
                        <a:buChar char="–"/>
                        <a:defRPr/>
                      </a:pPr>
                      <a:r>
                        <a:rPr lang="fr-FR" sz="1800" dirty="0"/>
                        <a:t>le développement de compétences</a:t>
                      </a:r>
                      <a:r>
                        <a:rPr lang="fr-FR" sz="1800" dirty="0">
                          <a:solidFill>
                            <a:schemeClr val="tx1"/>
                          </a:solidFill>
                        </a:rPr>
                        <a:t> cognitives et</a:t>
                      </a:r>
                      <a:r>
                        <a:rPr lang="fr-FR" sz="1800" dirty="0">
                          <a:solidFill>
                            <a:schemeClr val="tx2">
                              <a:lumMod val="60000"/>
                              <a:lumOff val="40000"/>
                            </a:schemeClr>
                          </a:solidFill>
                        </a:rPr>
                        <a:t> </a:t>
                      </a:r>
                      <a:r>
                        <a:rPr lang="fr-FR" sz="1800" dirty="0"/>
                        <a:t>psychosociales </a:t>
                      </a:r>
                      <a:endParaRPr sz="1800" dirty="0"/>
                    </a:p>
                    <a:p>
                      <a:pPr marL="305907" indent="-305907">
                        <a:lnSpc>
                          <a:spcPct val="114999"/>
                        </a:lnSpc>
                        <a:buFont typeface="Arial"/>
                        <a:buChar char="–"/>
                        <a:defRPr/>
                      </a:pPr>
                      <a:r>
                        <a:rPr lang="fr-FR" sz="1800" dirty="0"/>
                        <a:t>l’engagement individuel par la prise de responsabilité et l’autonomie</a:t>
                      </a:r>
                      <a:endParaRPr dirty="0"/>
                    </a:p>
                    <a:p>
                      <a:pPr marL="305907" indent="-305907">
                        <a:lnSpc>
                          <a:spcPct val="114999"/>
                        </a:lnSpc>
                        <a:buFont typeface="Arial"/>
                        <a:buChar char="–"/>
                        <a:defRPr/>
                      </a:pPr>
                      <a:r>
                        <a:rPr lang="fr-FR" sz="1800" dirty="0"/>
                        <a:t>la conscience de soi, des autres et des modes de fonctionnement basés sur les notions</a:t>
                      </a:r>
                      <a:r>
                        <a:rPr lang="fr-FR" sz="1800" dirty="0">
                          <a:solidFill>
                            <a:schemeClr val="tx1"/>
                          </a:solidFill>
                        </a:rPr>
                        <a:t> de responsabilité et </a:t>
                      </a:r>
                      <a:r>
                        <a:rPr lang="fr-FR" sz="1800" dirty="0"/>
                        <a:t>de respect</a:t>
                      </a:r>
                      <a:endParaRPr dirty="0"/>
                    </a:p>
                    <a:p>
                      <a:pPr marL="305907" indent="-305907">
                        <a:lnSpc>
                          <a:spcPct val="114999"/>
                        </a:lnSpc>
                        <a:buFont typeface="Arial"/>
                        <a:buChar char="–"/>
                        <a:defRPr/>
                      </a:pPr>
                      <a:r>
                        <a:rPr lang="fr-FR" sz="1800" b="0" i="0" u="none" strike="noStrike" cap="none" spc="0" dirty="0">
                          <a:solidFill>
                            <a:schemeClr val="dk1"/>
                          </a:solidFill>
                          <a:latin typeface="+mn-lt"/>
                          <a:ea typeface="+mn-ea"/>
                          <a:cs typeface="+mn-cs"/>
                        </a:rPr>
                        <a:t>les apprentissages entre pairs </a:t>
                      </a:r>
                      <a:r>
                        <a:rPr lang="fr-FR" sz="1800" b="0" i="0" u="none" strike="noStrike" cap="none" spc="0" dirty="0">
                          <a:solidFill>
                            <a:schemeClr val="dk1"/>
                          </a:solidFill>
                          <a:latin typeface="Marianne"/>
                          <a:ea typeface="Arial"/>
                          <a:cs typeface="Arial"/>
                        </a:rPr>
                        <a:t>et la réussite de chacun</a:t>
                      </a:r>
                      <a:endParaRPr lang="fr-FR" sz="1800" dirty="0"/>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818768" y="350419"/>
            <a:ext cx="9870561" cy="960000"/>
          </a:xfrm>
        </p:spPr>
        <p:txBody>
          <a:bodyPr/>
          <a:lstStyle/>
          <a:p>
            <a:pPr>
              <a:defRPr/>
            </a:pPr>
            <a:r>
              <a:rPr lang="fr-FR" sz="2800" dirty="0"/>
              <a:t>3- Pédagogie coopérative : apports pour la C4.3</a:t>
            </a:r>
            <a:endParaRPr sz="2800"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27</a:t>
            </a:fld>
            <a:endParaRPr lang="fr-FR">
              <a:solidFill>
                <a:srgbClr val="000000"/>
              </a:solidFill>
              <a:latin typeface="Marianne"/>
            </a:endParaRPr>
          </a:p>
        </p:txBody>
      </p:sp>
      <p:graphicFrame>
        <p:nvGraphicFramePr>
          <p:cNvPr id="466152467" name="Tableau 9"/>
          <p:cNvGraphicFramePr>
            <a:graphicFrameLocks/>
          </p:cNvGraphicFramePr>
          <p:nvPr>
            <p:extLst>
              <p:ext uri="{D42A27DB-BD31-4B8C-83A1-F6EECF244321}">
                <p14:modId xmlns:p14="http://schemas.microsoft.com/office/powerpoint/2010/main" val="3799655632"/>
              </p:ext>
            </p:extLst>
          </p:nvPr>
        </p:nvGraphicFramePr>
        <p:xfrm>
          <a:off x="695400" y="1124744"/>
          <a:ext cx="10716318" cy="4664606"/>
        </p:xfrm>
        <a:graphic>
          <a:graphicData uri="http://schemas.openxmlformats.org/drawingml/2006/table">
            <a:tbl>
              <a:tblPr firstRow="1" bandRow="1">
                <a:tableStyleId>{7D63B376-885F-76C9-8F30-CA421434353D}</a:tableStyleId>
              </a:tblPr>
              <a:tblGrid>
                <a:gridCol w="4031040">
                  <a:extLst>
                    <a:ext uri="{9D8B030D-6E8A-4147-A177-3AD203B41FA5}">
                      <a16:colId xmlns:a16="http://schemas.microsoft.com/office/drawing/2014/main" val="20000"/>
                    </a:ext>
                  </a:extLst>
                </a:gridCol>
                <a:gridCol w="6685278">
                  <a:extLst>
                    <a:ext uri="{9D8B030D-6E8A-4147-A177-3AD203B41FA5}">
                      <a16:colId xmlns:a16="http://schemas.microsoft.com/office/drawing/2014/main" val="20001"/>
                    </a:ext>
                  </a:extLst>
                </a:gridCol>
              </a:tblGrid>
              <a:tr h="761259">
                <a:tc>
                  <a:txBody>
                    <a:bodyPr/>
                    <a:lstStyle/>
                    <a:p>
                      <a:pPr algn="ctr">
                        <a:defRPr/>
                      </a:pPr>
                      <a:r>
                        <a:rPr lang="fr-FR" sz="2800"/>
                        <a:t>Capacité </a:t>
                      </a:r>
                      <a:endParaRPr sz="2800"/>
                    </a:p>
                  </a:txBody>
                  <a:tcPr/>
                </a:tc>
                <a:tc>
                  <a:txBody>
                    <a:bodyPr/>
                    <a:lstStyle/>
                    <a:p>
                      <a:pPr algn="ctr">
                        <a:defRPr/>
                      </a:pPr>
                      <a:r>
                        <a:rPr lang="fr-FR" sz="2800"/>
                        <a:t>Conditions d’atteinte (extraits)</a:t>
                      </a:r>
                      <a:endParaRPr sz="2800"/>
                    </a:p>
                  </a:txBody>
                  <a:tcPr/>
                </a:tc>
                <a:extLst>
                  <a:ext uri="{0D108BD9-81ED-4DB2-BD59-A6C34878D82A}">
                    <a16:rowId xmlns:a16="http://schemas.microsoft.com/office/drawing/2014/main" val="10000"/>
                  </a:ext>
                </a:extLst>
              </a:tr>
              <a:tr h="1584175">
                <a:tc>
                  <a:txBody>
                    <a:bodyPr/>
                    <a:lstStyle/>
                    <a:p>
                      <a:pPr marL="0" marR="0" lvl="0" indent="0" algn="l" defTabSz="1219168">
                        <a:lnSpc>
                          <a:spcPct val="150000"/>
                        </a:lnSpc>
                        <a:spcBef>
                          <a:spcPts val="0"/>
                        </a:spcBef>
                        <a:spcAft>
                          <a:spcPts val="0"/>
                        </a:spcAft>
                        <a:buClrTx/>
                        <a:buSzTx/>
                        <a:buFontTx/>
                        <a:buNone/>
                        <a:defRPr/>
                      </a:pPr>
                      <a:r>
                        <a:rPr lang="fr-FR" sz="2000"/>
                        <a:t>C4.3 Conduire une analyse réflexive de son action au sein d’un collectif</a:t>
                      </a:r>
                      <a:endParaRPr sz="4300"/>
                    </a:p>
                  </a:txBody>
                  <a:tcPr/>
                </a:tc>
                <a:tc>
                  <a:txBody>
                    <a:bodyPr/>
                    <a:lstStyle/>
                    <a:p>
                      <a:pPr marL="0" marR="0" lvl="0" indent="0" algn="l" defTabSz="1219168">
                        <a:lnSpc>
                          <a:spcPct val="100000"/>
                        </a:lnSpc>
                        <a:spcBef>
                          <a:spcPts val="0"/>
                        </a:spcBef>
                        <a:spcAft>
                          <a:spcPts val="0"/>
                        </a:spcAft>
                        <a:buClrTx/>
                        <a:buSzTx/>
                        <a:buFontTx/>
                        <a:buNone/>
                        <a:defRPr/>
                      </a:pPr>
                      <a:r>
                        <a:rPr lang="fr-FR" sz="2000" dirty="0"/>
                        <a:t>... prendre position de manière objective vis-à-vis de la conduite d’un projet ; tirer parti de cette expérience dans d’autres situations sociales et professionnelles</a:t>
                      </a:r>
                      <a:endParaRPr sz="4300" dirty="0"/>
                    </a:p>
                  </a:txBody>
                  <a:tcPr/>
                </a:tc>
                <a:extLst>
                  <a:ext uri="{0D108BD9-81ED-4DB2-BD59-A6C34878D82A}">
                    <a16:rowId xmlns:a16="http://schemas.microsoft.com/office/drawing/2014/main" val="10001"/>
                  </a:ext>
                </a:extLst>
              </a:tr>
              <a:tr h="2319172">
                <a:tc gridSpan="2">
                  <a:txBody>
                    <a:bodyPr/>
                    <a:lstStyle/>
                    <a:p>
                      <a:pPr marL="305908" indent="-305908">
                        <a:lnSpc>
                          <a:spcPct val="114999"/>
                        </a:lnSpc>
                        <a:buFont typeface="Arial"/>
                        <a:buChar char="–"/>
                        <a:defRPr/>
                      </a:pPr>
                      <a:r>
                        <a:rPr lang="fr-FR" sz="2000" dirty="0"/>
                        <a:t>la coopération </a:t>
                      </a:r>
                      <a:r>
                        <a:rPr lang="fr-FR" sz="2000" dirty="0">
                          <a:solidFill>
                            <a:schemeClr val="tx1"/>
                          </a:solidFill>
                        </a:rPr>
                        <a:t>favorise </a:t>
                      </a:r>
                      <a:r>
                        <a:rPr lang="fr-FR" sz="2000" dirty="0"/>
                        <a:t>un positionnement régulier et évolutif en raison de la nécessaire rotation des rôles qui facilite la projection dans de nouvelles responsabilités et le transfert dans des situations de la vie sociale et professionnelle ;</a:t>
                      </a:r>
                      <a:endParaRPr dirty="0"/>
                    </a:p>
                    <a:p>
                      <a:pPr marL="305908" indent="-305908">
                        <a:lnSpc>
                          <a:spcPct val="114999"/>
                        </a:lnSpc>
                        <a:buFont typeface="Arial"/>
                        <a:buChar char="–"/>
                        <a:defRPr/>
                      </a:pPr>
                      <a:r>
                        <a:rPr lang="fr-FR" sz="2000" dirty="0"/>
                        <a:t>les techniques d’auto-évaluation, de </a:t>
                      </a:r>
                      <a:r>
                        <a:rPr lang="fr-FR" sz="2000" dirty="0" err="1"/>
                        <a:t>co</a:t>
                      </a:r>
                      <a:r>
                        <a:rPr lang="fr-FR" sz="2000" dirty="0"/>
                        <a:t>-évaluation et d’évaluation par les pairs constituent de véritables leviers de positionnement et d’analyse. </a:t>
                      </a:r>
                      <a:endParaRPr dirty="0"/>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882080" y="244960"/>
            <a:ext cx="9829921" cy="960000"/>
          </a:xfrm>
        </p:spPr>
        <p:txBody>
          <a:bodyPr/>
          <a:lstStyle/>
          <a:p>
            <a:pPr>
              <a:defRPr/>
            </a:pPr>
            <a:r>
              <a:rPr lang="fr-FR" sz="2800" dirty="0"/>
              <a:t>4- Pédagogies actives mobilisables</a:t>
            </a:r>
            <a:endParaRPr dirty="0"/>
          </a:p>
        </p:txBody>
      </p:sp>
      <p:sp>
        <p:nvSpPr>
          <p:cNvPr id="2" name="Espace réservé de la date 1"/>
          <p:cNvSpPr>
            <a:spLocks noGrp="1"/>
          </p:cNvSpPr>
          <p:nvPr>
            <p:ph type="dt" sz="half" idx="10"/>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3A8E896D-F802-4A2C-8BFF-9E9D7D39AEB9}" type="datetime1">
              <a:rPr kumimoji="0" lang="fr-FR" sz="1000" b="1" i="0" u="none" strike="noStrike" kern="0" cap="all"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15/06/2022</a:t>
            </a:fld>
            <a:endParaRPr kumimoji="0" lang="fr-FR" sz="1000" b="1" i="0" u="none" strike="noStrike" kern="0" cap="all" spc="0" normalizeH="0" baseline="0" noProof="0">
              <a:ln>
                <a:noFill/>
              </a:ln>
              <a:solidFill>
                <a:srgbClr val="000000"/>
              </a:solidFill>
              <a:effectLst/>
              <a:uLnTx/>
              <a:uFillTx/>
              <a:latin typeface="Marianne"/>
              <a:cs typeface="Arial"/>
            </a:endParaRPr>
          </a:p>
        </p:txBody>
      </p:sp>
      <p:sp>
        <p:nvSpPr>
          <p:cNvPr id="3" name="Espace réservé du pied de page 2"/>
          <p:cNvSpPr>
            <a:spLocks noGrp="1"/>
          </p:cNvSpPr>
          <p:nvPr>
            <p:ph type="ftr" sz="quarter" idx="11"/>
          </p:nvPr>
        </p:nvSpPr>
        <p:spPr bwMode="auto"/>
        <p:txBody>
          <a:bodyPr/>
          <a:lstStyle/>
          <a:p>
            <a:pPr marL="0" marR="0" lvl="0" indent="0" algn="l" defTabSz="1219185"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srgbClr val="000000"/>
                </a:solidFill>
                <a:effectLst/>
                <a:uLnTx/>
                <a:uFillTx/>
                <a:latin typeface="Marianne"/>
                <a:cs typeface="Arial"/>
              </a:rPr>
              <a:t>ENSFEA / Inspection de l’enseignement agricoles</a:t>
            </a:r>
            <a:endParaRPr kumimoji="0" sz="1000" b="1" i="0" u="none" strike="noStrike" kern="0" cap="none" spc="0" normalizeH="0" baseline="0" noProof="0" dirty="0">
              <a:ln>
                <a:noFill/>
              </a:ln>
              <a:solidFill>
                <a:srgbClr val="000000"/>
              </a:solidFill>
              <a:effectLst/>
              <a:uLnTx/>
              <a:uFillTx/>
              <a:latin typeface="Marianne"/>
              <a:cs typeface="Arial"/>
            </a:endParaRPr>
          </a:p>
        </p:txBody>
      </p:sp>
      <p:sp>
        <p:nvSpPr>
          <p:cNvPr id="4" name="Espace réservé du numéro de diapositive 3"/>
          <p:cNvSpPr>
            <a:spLocks noGrp="1"/>
          </p:cNvSpPr>
          <p:nvPr>
            <p:ph type="sldNum" sz="quarter" idx="12"/>
          </p:nvPr>
        </p:nvSpPr>
        <p:spPr bwMode="auto"/>
        <p:txBody>
          <a:bodyPr/>
          <a:lstStyle/>
          <a:p>
            <a:pPr marL="0" marR="0" lvl="0" indent="0" algn="r" defTabSz="1219185" eaLnBrk="1" fontAlgn="auto" latinLnBrk="0" hangingPunct="1">
              <a:lnSpc>
                <a:spcPct val="100000"/>
              </a:lnSpc>
              <a:spcBef>
                <a:spcPts val="0"/>
              </a:spcBef>
              <a:spcAft>
                <a:spcPts val="0"/>
              </a:spcAft>
              <a:buClrTx/>
              <a:buSzTx/>
              <a:buFontTx/>
              <a:buNone/>
              <a:tabLst/>
              <a:defRPr/>
            </a:pPr>
            <a:fld id="{733122C9-A0B9-462F-8757-0847AD287B63}" type="slidenum">
              <a:rPr kumimoji="0" lang="fr-FR" sz="1000" b="1" i="0" u="none" strike="noStrike" kern="0" cap="none" spc="0" normalizeH="0" baseline="0" noProof="0">
                <a:ln>
                  <a:noFill/>
                </a:ln>
                <a:solidFill>
                  <a:srgbClr val="000000"/>
                </a:solidFill>
                <a:effectLst/>
                <a:uLnTx/>
                <a:uFillTx/>
                <a:latin typeface="Marianne"/>
                <a:cs typeface="Arial"/>
              </a:rPr>
              <a:pPr marL="0" marR="0" lvl="0" indent="0" algn="r" defTabSz="1219185" eaLnBrk="1" fontAlgn="auto" latinLnBrk="0" hangingPunct="1">
                <a:lnSpc>
                  <a:spcPct val="100000"/>
                </a:lnSpc>
                <a:spcBef>
                  <a:spcPts val="0"/>
                </a:spcBef>
                <a:spcAft>
                  <a:spcPts val="0"/>
                </a:spcAft>
                <a:buClrTx/>
                <a:buSzTx/>
                <a:buFontTx/>
                <a:buNone/>
                <a:tabLst/>
                <a:defRPr/>
              </a:pPr>
              <a:t>28</a:t>
            </a:fld>
            <a:endParaRPr kumimoji="0" lang="fr-FR" sz="1000" b="1" i="0" u="none" strike="noStrike" kern="0" cap="none" spc="0" normalizeH="0" baseline="0" noProof="0">
              <a:ln>
                <a:noFill/>
              </a:ln>
              <a:solidFill>
                <a:srgbClr val="000000"/>
              </a:solidFill>
              <a:effectLst/>
              <a:uLnTx/>
              <a:uFillTx/>
              <a:latin typeface="Marianne"/>
              <a:cs typeface="Arial"/>
            </a:endParaRPr>
          </a:p>
        </p:txBody>
      </p:sp>
      <p:sp>
        <p:nvSpPr>
          <p:cNvPr id="8" name="Espace réservé du texte 11"/>
          <p:cNvSpPr>
            <a:spLocks noGrp="1"/>
          </p:cNvSpPr>
          <p:nvPr>
            <p:ph type="body" sz="quarter" idx="14" hasCustomPrompt="1"/>
          </p:nvPr>
        </p:nvSpPr>
        <p:spPr bwMode="gray">
          <a:xfrm>
            <a:off x="7387690" y="1844824"/>
            <a:ext cx="4324310" cy="4152680"/>
          </a:xfrm>
        </p:spPr>
        <p:txBody>
          <a:bodyPr/>
          <a:lstStyle>
            <a:lvl1pPr>
              <a:defRPr/>
            </a:lvl1pPr>
            <a:lvl2pPr>
              <a:defRPr/>
            </a:lvl2pPr>
            <a:lvl3pPr>
              <a:defRPr/>
            </a:lvl3pPr>
            <a:lvl4pPr>
              <a:defRPr/>
            </a:lvl4pPr>
            <a:lvl5pPr>
              <a:defRPr/>
            </a:lvl5pPr>
          </a:lstStyle>
          <a:p>
            <a:pPr algn="l">
              <a:defRPr/>
            </a:pPr>
            <a:r>
              <a:rPr lang="fr-FR" sz="1800" b="1" dirty="0">
                <a:solidFill>
                  <a:srgbClr val="0070C0"/>
                </a:solidFill>
              </a:rPr>
              <a:t>Points de vigilance :</a:t>
            </a:r>
          </a:p>
          <a:p>
            <a:pPr marL="342905" indent="-342905">
              <a:buFontTx/>
              <a:buChar char="-"/>
              <a:defRPr/>
            </a:pPr>
            <a:r>
              <a:rPr lang="fr-FR" sz="1800" dirty="0">
                <a:solidFill>
                  <a:srgbClr val="0070C0"/>
                </a:solidFill>
              </a:rPr>
              <a:t>ne pas vouloir mettre en place initialement de trop nombreuses institutions, </a:t>
            </a:r>
            <a:r>
              <a:rPr lang="fr-FR" sz="1800" dirty="0"/>
              <a:t>par exemple commencer par un conseil du projet ou un comité de pilotage.</a:t>
            </a:r>
            <a:endParaRPr lang="fr-FR" sz="1800" dirty="0">
              <a:solidFill>
                <a:srgbClr val="0070C0"/>
              </a:solidFill>
            </a:endParaRPr>
          </a:p>
          <a:p>
            <a:pPr marL="342905" indent="-342905">
              <a:buFontTx/>
              <a:buChar char="-"/>
              <a:defRPr/>
            </a:pPr>
            <a:r>
              <a:rPr lang="fr-FR" sz="1800" dirty="0">
                <a:solidFill>
                  <a:srgbClr val="0070C0"/>
                </a:solidFill>
              </a:rPr>
              <a:t>laisser la parole se développer, circuler entre les élèves</a:t>
            </a:r>
          </a:p>
          <a:p>
            <a:pPr marL="342905" indent="-342905">
              <a:buFontTx/>
              <a:buChar char="-"/>
              <a:defRPr/>
            </a:pPr>
            <a:r>
              <a:rPr lang="fr-FR" sz="1800" dirty="0">
                <a:solidFill>
                  <a:srgbClr val="0070C0"/>
                </a:solidFill>
              </a:rPr>
              <a:t>laisser la place à la prise de responsabilités</a:t>
            </a:r>
          </a:p>
          <a:p>
            <a:pPr marL="342905" indent="-342905">
              <a:buFontTx/>
              <a:buChar char="-"/>
              <a:defRPr/>
            </a:pPr>
            <a:r>
              <a:rPr lang="fr-FR" sz="1800" dirty="0">
                <a:solidFill>
                  <a:srgbClr val="0070C0"/>
                </a:solidFill>
              </a:rPr>
              <a:t>ne pas se focaliser sur le simple vote (voter pour tout et tout le temps)</a:t>
            </a:r>
            <a:endParaRPr sz="2600" dirty="0"/>
          </a:p>
        </p:txBody>
      </p:sp>
      <p:sp>
        <p:nvSpPr>
          <p:cNvPr id="9" name="ZoneTexte 4"/>
          <p:cNvSpPr txBox="1"/>
          <p:nvPr/>
        </p:nvSpPr>
        <p:spPr bwMode="auto">
          <a:xfrm>
            <a:off x="370202" y="1196751"/>
            <a:ext cx="5544615" cy="461665"/>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Marianne"/>
                <a:cs typeface="Arial"/>
              </a:rPr>
              <a:t>Pédagogie institutionnelle</a:t>
            </a:r>
            <a:endParaRPr kumimoji="0" sz="2400" b="0" i="0" u="none" strike="noStrike" kern="0" cap="none" spc="0" normalizeH="0" baseline="0" noProof="0" dirty="0">
              <a:ln>
                <a:noFill/>
              </a:ln>
              <a:solidFill>
                <a:srgbClr val="000000"/>
              </a:solidFill>
              <a:effectLst/>
              <a:uLnTx/>
              <a:uFillTx/>
              <a:latin typeface="Marianne"/>
              <a:cs typeface="Arial"/>
            </a:endParaRPr>
          </a:p>
        </p:txBody>
      </p:sp>
      <p:sp>
        <p:nvSpPr>
          <p:cNvPr id="10" name="ZoneTexte 7"/>
          <p:cNvSpPr txBox="1"/>
          <p:nvPr/>
        </p:nvSpPr>
        <p:spPr bwMode="auto">
          <a:xfrm>
            <a:off x="407369" y="1772816"/>
            <a:ext cx="5688631" cy="424731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Marianne"/>
                <a:cs typeface="Arial"/>
              </a:rPr>
              <a:t>Principe</a:t>
            </a:r>
            <a:r>
              <a:rPr kumimoji="0" lang="fr-FR" sz="1800" b="0" i="0" u="none" strike="noStrike" kern="0" cap="none" spc="0" normalizeH="0" baseline="0" noProof="0" dirty="0">
                <a:ln>
                  <a:noFill/>
                </a:ln>
                <a:solidFill>
                  <a:srgbClr val="000000"/>
                </a:solidFill>
                <a:effectLst/>
                <a:uLnTx/>
                <a:uFillTx/>
                <a:latin typeface="Marianne"/>
                <a:cs typeface="Arial"/>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La pédagogie est pilotée par la modalité de prise de décision.</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Elle repose sur le principe de la </a:t>
            </a:r>
            <a:r>
              <a:rPr kumimoji="0" lang="fr-FR" sz="1800" b="1" i="0" u="none" strike="noStrike" kern="0" cap="none" spc="0" normalizeH="0" baseline="0" noProof="0" dirty="0" err="1">
                <a:ln>
                  <a:noFill/>
                </a:ln>
                <a:solidFill>
                  <a:srgbClr val="000000"/>
                </a:solidFill>
                <a:effectLst/>
                <a:uLnTx/>
                <a:uFillTx/>
                <a:latin typeface="Marianne"/>
                <a:cs typeface="Arial"/>
              </a:rPr>
              <a:t>co</a:t>
            </a:r>
            <a:r>
              <a:rPr kumimoji="0" lang="fr-FR" sz="1800" b="1" i="0" u="none" strike="noStrike" kern="0" cap="none" spc="0" normalizeH="0" baseline="0" noProof="0" dirty="0">
                <a:ln>
                  <a:noFill/>
                </a:ln>
                <a:solidFill>
                  <a:srgbClr val="000000"/>
                </a:solidFill>
                <a:effectLst/>
                <a:uLnTx/>
                <a:uFillTx/>
                <a:latin typeface="Marianne"/>
                <a:cs typeface="Arial"/>
              </a:rPr>
              <a:t>-construction d’institutions</a:t>
            </a:r>
            <a:r>
              <a:rPr kumimoji="0" lang="fr-FR" sz="1800" b="0" i="0" u="none" strike="noStrike" kern="0" cap="none" spc="0" normalizeH="0" baseline="0" noProof="0" dirty="0">
                <a:ln>
                  <a:noFill/>
                </a:ln>
                <a:solidFill>
                  <a:srgbClr val="000000"/>
                </a:solidFill>
                <a:effectLst/>
                <a:uLnTx/>
                <a:uFillTx/>
                <a:latin typeface="Marianne"/>
                <a:cs typeface="Arial"/>
              </a:rPr>
              <a:t> au sein de la classe.</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Marianne"/>
                <a:cs typeface="Arial"/>
              </a:rPr>
              <a:t>Les institutions visent à développer la responsabilisation et l’autonomie dans un cadre collectif où se fixent des règles de délibération et de décision. </a:t>
            </a:r>
            <a:r>
              <a:rPr lang="fr-FR" dirty="0">
                <a:solidFill>
                  <a:srgbClr val="000000"/>
                </a:solidFill>
                <a:latin typeface="Marianne"/>
                <a:cs typeface="Arial"/>
              </a:rPr>
              <a:t>A l’origine (Freinet, Oury) </a:t>
            </a:r>
            <a:r>
              <a:rPr kumimoji="0" lang="fr-FR" sz="1800" b="0" i="0" u="none" strike="noStrike" kern="0" cap="none" spc="0" normalizeH="0" baseline="0" noProof="0" dirty="0">
                <a:ln>
                  <a:noFill/>
                </a:ln>
                <a:solidFill>
                  <a:srgbClr val="000000"/>
                </a:solidFill>
                <a:effectLst/>
                <a:uLnTx/>
                <a:uFillTx/>
                <a:latin typeface="Marianne"/>
                <a:cs typeface="Arial"/>
              </a:rPr>
              <a:t>par exemple le</a:t>
            </a:r>
            <a:r>
              <a:rPr kumimoji="0" lang="fr-FR" sz="1800" b="0" i="0" u="none" strike="noStrike" kern="0" cap="none" spc="0" normalizeH="0" noProof="0" dirty="0">
                <a:ln>
                  <a:noFill/>
                </a:ln>
                <a:solidFill>
                  <a:srgbClr val="000000"/>
                </a:solidFill>
                <a:effectLst/>
                <a:uLnTx/>
                <a:uFillTx/>
                <a:latin typeface="Marianne"/>
                <a:cs typeface="Arial"/>
              </a:rPr>
              <a:t> conseil de la classe et les ceintures de comportement.</a:t>
            </a: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Marianne"/>
              <a:cs typeface="Arial"/>
            </a:endParaRPr>
          </a:p>
        </p:txBody>
      </p:sp>
      <p:sp>
        <p:nvSpPr>
          <p:cNvPr id="5" name="ZoneTexte 4"/>
          <p:cNvSpPr txBox="1"/>
          <p:nvPr/>
        </p:nvSpPr>
        <p:spPr>
          <a:xfrm>
            <a:off x="354430" y="5631127"/>
            <a:ext cx="9125946" cy="738664"/>
          </a:xfrm>
          <a:prstGeom prst="rect">
            <a:avLst/>
          </a:prstGeom>
          <a:noFill/>
        </p:spPr>
        <p:txBody>
          <a:bodyPr wrap="square" rtlCol="0">
            <a:spAutoFit/>
          </a:bodyPr>
          <a:lstStyle/>
          <a:p>
            <a:r>
              <a:rPr lang="fr-FR" sz="1400" dirty="0"/>
              <a:t>« Nous appelons institutions ce que nous instituons ensemble en fonction de réalités qui évoluent constamment : définition des lieux et moments (emploi du temps), des fonctions (métiers), des rôles (présidence, secrétariat), des statuts de chacun selon ses possibilités actuelles (niveaux scolaires, comportement). » Oury, 2004</a:t>
            </a:r>
          </a:p>
        </p:txBody>
      </p:sp>
    </p:spTree>
    <p:extLst>
      <p:ext uri="{BB962C8B-B14F-4D97-AF65-F5344CB8AC3E}">
        <p14:creationId xmlns:p14="http://schemas.microsoft.com/office/powerpoint/2010/main" val="2449778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03512" y="260648"/>
            <a:ext cx="9740961" cy="609328"/>
          </a:xfrm>
        </p:spPr>
        <p:txBody>
          <a:bodyPr/>
          <a:lstStyle/>
          <a:p>
            <a:pPr>
              <a:defRPr/>
            </a:pPr>
            <a:r>
              <a:rPr lang="fr-FR" sz="2800" dirty="0"/>
              <a:t>4- Pédagogie institutionnelle : apports pour la C4.2</a:t>
            </a:r>
            <a:endParaRPr sz="2800"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29</a:t>
            </a:fld>
            <a:endParaRPr lang="fr-FR">
              <a:solidFill>
                <a:srgbClr val="000000"/>
              </a:solidFill>
              <a:latin typeface="Marianne"/>
            </a:endParaRPr>
          </a:p>
        </p:txBody>
      </p:sp>
      <p:graphicFrame>
        <p:nvGraphicFramePr>
          <p:cNvPr id="10" name="Tableau 9"/>
          <p:cNvGraphicFramePr>
            <a:graphicFrameLocks noGrp="1"/>
          </p:cNvGraphicFramePr>
          <p:nvPr>
            <p:extLst>
              <p:ext uri="{D42A27DB-BD31-4B8C-83A1-F6EECF244321}">
                <p14:modId xmlns:p14="http://schemas.microsoft.com/office/powerpoint/2010/main" val="2666611958"/>
              </p:ext>
            </p:extLst>
          </p:nvPr>
        </p:nvGraphicFramePr>
        <p:xfrm>
          <a:off x="623391" y="1203524"/>
          <a:ext cx="10716322" cy="4730199"/>
        </p:xfrm>
        <a:graphic>
          <a:graphicData uri="http://schemas.openxmlformats.org/drawingml/2006/table">
            <a:tbl>
              <a:tblPr firstRow="1" bandRow="1">
                <a:tableStyleId>{7D63B376-885F-76C9-8F30-CA421434353D}</a:tableStyleId>
              </a:tblPr>
              <a:tblGrid>
                <a:gridCol w="4031042">
                  <a:extLst>
                    <a:ext uri="{9D8B030D-6E8A-4147-A177-3AD203B41FA5}">
                      <a16:colId xmlns:a16="http://schemas.microsoft.com/office/drawing/2014/main" val="20000"/>
                    </a:ext>
                  </a:extLst>
                </a:gridCol>
                <a:gridCol w="6685280">
                  <a:extLst>
                    <a:ext uri="{9D8B030D-6E8A-4147-A177-3AD203B41FA5}">
                      <a16:colId xmlns:a16="http://schemas.microsoft.com/office/drawing/2014/main" val="20001"/>
                    </a:ext>
                  </a:extLst>
                </a:gridCol>
              </a:tblGrid>
              <a:tr h="872574">
                <a:tc>
                  <a:txBody>
                    <a:bodyPr/>
                    <a:lstStyle/>
                    <a:p>
                      <a:pPr algn="ctr">
                        <a:lnSpc>
                          <a:spcPct val="150000"/>
                        </a:lnSpc>
                        <a:defRPr/>
                      </a:pPr>
                      <a:r>
                        <a:rPr lang="fr-FR" sz="2800"/>
                        <a:t>Capacité </a:t>
                      </a:r>
                      <a:endParaRPr sz="2800"/>
                    </a:p>
                  </a:txBody>
                  <a:tcPr/>
                </a:tc>
                <a:tc>
                  <a:txBody>
                    <a:bodyPr/>
                    <a:lstStyle/>
                    <a:p>
                      <a:pPr algn="ctr">
                        <a:lnSpc>
                          <a:spcPct val="150000"/>
                        </a:lnSpc>
                        <a:defRPr/>
                      </a:pPr>
                      <a:r>
                        <a:rPr lang="fr-FR" sz="2800"/>
                        <a:t>Conditions d’atteinte (extraits)</a:t>
                      </a:r>
                      <a:endParaRPr sz="2800"/>
                    </a:p>
                  </a:txBody>
                  <a:tcPr/>
                </a:tc>
                <a:extLst>
                  <a:ext uri="{0D108BD9-81ED-4DB2-BD59-A6C34878D82A}">
                    <a16:rowId xmlns:a16="http://schemas.microsoft.com/office/drawing/2014/main" val="10000"/>
                  </a:ext>
                </a:extLst>
              </a:tr>
              <a:tr h="1480185">
                <a:tc>
                  <a:txBody>
                    <a:bodyPr/>
                    <a:lstStyle/>
                    <a:p>
                      <a:pPr>
                        <a:lnSpc>
                          <a:spcPct val="150000"/>
                        </a:lnSpc>
                        <a:defRPr/>
                      </a:pPr>
                      <a:r>
                        <a:rPr lang="fr-FR" sz="2000" dirty="0"/>
                        <a:t>C4.2 Mettre en œuvre un projet collectif</a:t>
                      </a:r>
                      <a:endParaRPr sz="4300" dirty="0"/>
                    </a:p>
                  </a:txBody>
                  <a:tcPr/>
                </a:tc>
                <a:tc>
                  <a:txBody>
                    <a:bodyPr/>
                    <a:lstStyle/>
                    <a:p>
                      <a:pPr>
                        <a:lnSpc>
                          <a:spcPct val="150000"/>
                        </a:lnSpc>
                        <a:defRPr/>
                      </a:pPr>
                      <a:r>
                        <a:rPr lang="fr-FR" sz="2000" dirty="0"/>
                        <a:t>... participer activement à une démarche de projet collectif répondant à une commande en déployant une stratégie de coopération </a:t>
                      </a:r>
                      <a:endParaRPr dirty="0"/>
                    </a:p>
                  </a:txBody>
                  <a:tcPr/>
                </a:tc>
                <a:extLst>
                  <a:ext uri="{0D108BD9-81ED-4DB2-BD59-A6C34878D82A}">
                    <a16:rowId xmlns:a16="http://schemas.microsoft.com/office/drawing/2014/main" val="10001"/>
                  </a:ext>
                </a:extLst>
              </a:tr>
              <a:tr h="1943100">
                <a:tc gridSpan="2">
                  <a:txBody>
                    <a:bodyPr/>
                    <a:lstStyle/>
                    <a:p>
                      <a:pPr marL="0" marR="0" indent="0" algn="l" defTabSz="1219185" eaLnBrk="1" fontAlgn="auto" latinLnBrk="0" hangingPunct="1">
                        <a:lnSpc>
                          <a:spcPct val="150000"/>
                        </a:lnSpc>
                        <a:spcBef>
                          <a:spcPts val="0"/>
                        </a:spcBef>
                        <a:spcAft>
                          <a:spcPts val="0"/>
                        </a:spcAft>
                        <a:buClrTx/>
                        <a:buSzTx/>
                        <a:buFontTx/>
                        <a:buNone/>
                        <a:tabLst/>
                        <a:defRPr/>
                      </a:pPr>
                      <a:r>
                        <a:rPr lang="fr-FR" sz="2000" dirty="0"/>
                        <a:t>La pédagogie</a:t>
                      </a:r>
                      <a:r>
                        <a:rPr lang="fr-FR" sz="2000" baseline="0" dirty="0"/>
                        <a:t> institutionnelle</a:t>
                      </a:r>
                      <a:r>
                        <a:rPr lang="fr-FR" sz="2000" dirty="0"/>
                        <a:t> prend appui sur la pédagogie coopérative, confronte les apprenants à des engagements dans la vie réelle, sociale ou professionnelle, à l’agir collectif dans un cadre institutionnel </a:t>
                      </a:r>
                      <a:r>
                        <a:rPr lang="fr-FR" sz="2000" dirty="0" err="1"/>
                        <a:t>co</a:t>
                      </a:r>
                      <a:r>
                        <a:rPr lang="fr-FR" sz="2000" dirty="0"/>
                        <a:t>-construit.</a:t>
                      </a:r>
                    </a:p>
                    <a:p>
                      <a:pPr marL="0" marR="0" indent="0" algn="l" defTabSz="1219185" eaLnBrk="1" fontAlgn="auto" latinLnBrk="0" hangingPunct="1">
                        <a:lnSpc>
                          <a:spcPct val="150000"/>
                        </a:lnSpc>
                        <a:spcBef>
                          <a:spcPts val="0"/>
                        </a:spcBef>
                        <a:spcAft>
                          <a:spcPts val="0"/>
                        </a:spcAft>
                        <a:buClrTx/>
                        <a:buSzTx/>
                        <a:buFontTx/>
                        <a:buNone/>
                        <a:tabLst/>
                        <a:defRPr/>
                      </a:pPr>
                      <a:r>
                        <a:rPr lang="fr-FR" sz="2000" dirty="0"/>
                        <a:t>« C’est en même temps s’engager personnellement devant le groupe qui reconnaît et autorise, c’est prendre du pouvoir et en rendre compte ». (</a:t>
                      </a:r>
                      <a:r>
                        <a:rPr lang="fr-FR" sz="2000" dirty="0" err="1"/>
                        <a:t>Robbes</a:t>
                      </a:r>
                      <a:r>
                        <a:rPr lang="fr-FR" sz="2000" dirty="0"/>
                        <a:t>)</a:t>
                      </a:r>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8"/>
            <a:ext cx="9710936" cy="960000"/>
          </a:xfrm>
        </p:spPr>
        <p:txBody>
          <a:bodyPr/>
          <a:lstStyle/>
          <a:p>
            <a:pPr>
              <a:defRPr/>
            </a:pPr>
            <a:r>
              <a:rPr lang="fr-FR" sz="2800" dirty="0"/>
              <a:t>1- Organisation en blocs</a:t>
            </a:r>
            <a:endParaRPr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3</a:t>
            </a:fld>
            <a:endParaRPr lang="fr-FR">
              <a:solidFill>
                <a:srgbClr val="000000"/>
              </a:solidFill>
              <a:latin typeface="Marianne"/>
            </a:endParaRPr>
          </a:p>
        </p:txBody>
      </p:sp>
      <p:sp>
        <p:nvSpPr>
          <p:cNvPr id="19" name="ZoneTexte 18"/>
          <p:cNvSpPr txBox="1"/>
          <p:nvPr/>
        </p:nvSpPr>
        <p:spPr bwMode="auto">
          <a:xfrm>
            <a:off x="515657" y="1047767"/>
            <a:ext cx="11025452" cy="4978721"/>
          </a:xfrm>
          <a:prstGeom prst="rect">
            <a:avLst/>
          </a:prstGeom>
          <a:noFill/>
        </p:spPr>
        <p:txBody>
          <a:bodyPr wrap="square" rtlCol="0">
            <a:spAutoFit/>
          </a:bodyPr>
          <a:lstStyle/>
          <a:p>
            <a:pPr>
              <a:defRPr/>
            </a:pPr>
            <a:r>
              <a:rPr lang="fr-FR" b="1"/>
              <a:t>Introduits par la loi de la réforme de la formation professionnelle</a:t>
            </a:r>
          </a:p>
          <a:p>
            <a:pPr>
              <a:defRPr/>
            </a:pPr>
            <a:r>
              <a:rPr lang="fr-FR" sz="1600" b="0" i="1" u="none" strike="noStrike" cap="none" spc="0">
                <a:solidFill>
                  <a:srgbClr val="000000"/>
                </a:solidFill>
                <a:latin typeface="Marianne"/>
                <a:ea typeface="Marianne"/>
                <a:cs typeface="Marianne"/>
              </a:rPr>
              <a:t>« Les certifications professionnelles sont constituées de blocs de compétences, ensembles </a:t>
            </a:r>
            <a:r>
              <a:rPr lang="fr-FR" sz="1600" b="1" i="1" u="none" strike="noStrike" cap="none" spc="0">
                <a:solidFill>
                  <a:srgbClr val="000000"/>
                </a:solidFill>
                <a:latin typeface="Marianne"/>
                <a:ea typeface="Marianne"/>
                <a:cs typeface="Marianne"/>
              </a:rPr>
              <a:t>homogènes</a:t>
            </a:r>
            <a:r>
              <a:rPr lang="fr-FR" sz="1600" b="0" i="1" u="none" strike="noStrike" cap="none" spc="0">
                <a:solidFill>
                  <a:srgbClr val="000000"/>
                </a:solidFill>
                <a:latin typeface="Marianne"/>
                <a:ea typeface="Marianne"/>
                <a:cs typeface="Marianne"/>
              </a:rPr>
              <a:t> et </a:t>
            </a:r>
            <a:r>
              <a:rPr lang="fr-FR" sz="1600" b="1" i="1" u="none" strike="noStrike" cap="none" spc="0">
                <a:solidFill>
                  <a:srgbClr val="000000"/>
                </a:solidFill>
                <a:latin typeface="Marianne"/>
                <a:ea typeface="Marianne"/>
                <a:cs typeface="Marianne"/>
              </a:rPr>
              <a:t>cohérents</a:t>
            </a:r>
            <a:r>
              <a:rPr lang="fr-FR" sz="1600" b="0" i="1" u="none" strike="noStrike" cap="none" spc="0">
                <a:solidFill>
                  <a:srgbClr val="000000"/>
                </a:solidFill>
                <a:latin typeface="Marianne"/>
                <a:ea typeface="Marianne"/>
                <a:cs typeface="Marianne"/>
              </a:rPr>
              <a:t> de compétences contribuant à l'</a:t>
            </a:r>
            <a:r>
              <a:rPr lang="fr-FR" sz="1600" b="1" i="1" u="none" strike="noStrike" cap="none" spc="0">
                <a:solidFill>
                  <a:srgbClr val="000000"/>
                </a:solidFill>
                <a:latin typeface="Marianne"/>
                <a:ea typeface="Marianne"/>
                <a:cs typeface="Marianne"/>
              </a:rPr>
              <a:t>exercice autonome d'une activité professionnelle </a:t>
            </a:r>
            <a:r>
              <a:rPr lang="fr-FR" sz="1600" b="0" i="1" u="none" strike="noStrike" cap="none" spc="0">
                <a:solidFill>
                  <a:srgbClr val="000000"/>
                </a:solidFill>
                <a:latin typeface="Marianne"/>
                <a:ea typeface="Marianne"/>
                <a:cs typeface="Marianne"/>
              </a:rPr>
              <a:t>et pouvant être évaluées et validées. » </a:t>
            </a:r>
            <a:r>
              <a:rPr lang="fr-FR" sz="1600" b="0" i="0" u="none" strike="noStrike" cap="none" spc="0">
                <a:solidFill>
                  <a:srgbClr val="000000"/>
                </a:solidFill>
                <a:latin typeface="Marianne"/>
                <a:ea typeface="Marianne"/>
                <a:cs typeface="Marianne"/>
              </a:rPr>
              <a:t>(Art. L. 6113-1 du code du travail)</a:t>
            </a:r>
            <a:endParaRPr sz="1600" b="1"/>
          </a:p>
          <a:p>
            <a:pPr>
              <a:defRPr/>
            </a:pPr>
            <a:endParaRPr lang="fr-FR" b="1"/>
          </a:p>
          <a:p>
            <a:pPr marL="683928" lvl="1" indent="-283879">
              <a:buFont typeface="Arial"/>
              <a:buChar char="•"/>
              <a:defRPr/>
            </a:pPr>
            <a:r>
              <a:rPr lang="fr-FR" sz="1800" b="0" i="0" u="none" strike="noStrike" cap="none" spc="0">
                <a:solidFill>
                  <a:srgbClr val="000000"/>
                </a:solidFill>
                <a:latin typeface="Marianne"/>
                <a:ea typeface="Marianne"/>
                <a:cs typeface="Marianne"/>
              </a:rPr>
              <a:t>Les </a:t>
            </a:r>
            <a:r>
              <a:rPr lang="fr-FR" sz="1800" b="1" i="0" u="none" strike="noStrike" cap="none" spc="0">
                <a:solidFill>
                  <a:srgbClr val="000000"/>
                </a:solidFill>
                <a:latin typeface="Marianne"/>
                <a:ea typeface="Marianne"/>
                <a:cs typeface="Marianne"/>
              </a:rPr>
              <a:t>compétences</a:t>
            </a:r>
            <a:r>
              <a:rPr lang="fr-FR" sz="1800" b="0" i="0" u="none" strike="noStrike" cap="none" spc="0">
                <a:solidFill>
                  <a:srgbClr val="000000"/>
                </a:solidFill>
                <a:latin typeface="Marianne"/>
                <a:ea typeface="Marianne"/>
                <a:cs typeface="Marianne"/>
              </a:rPr>
              <a:t> sont </a:t>
            </a:r>
            <a:r>
              <a:rPr lang="fr-FR" sz="1800" b="1" i="0" u="none" strike="noStrike" cap="none" spc="0">
                <a:solidFill>
                  <a:srgbClr val="000000"/>
                </a:solidFill>
                <a:latin typeface="Marianne"/>
                <a:ea typeface="Marianne"/>
                <a:cs typeface="Marianne"/>
              </a:rPr>
              <a:t>spécifiques à un bloc</a:t>
            </a:r>
            <a:r>
              <a:rPr lang="fr-FR" sz="1800" b="0" i="0" u="none" strike="noStrike" cap="none" spc="0">
                <a:solidFill>
                  <a:srgbClr val="000000"/>
                </a:solidFill>
                <a:latin typeface="Marianne"/>
                <a:ea typeface="Marianne"/>
                <a:cs typeface="Marianne"/>
              </a:rPr>
              <a:t>, il n’y a </a:t>
            </a:r>
            <a:r>
              <a:rPr lang="fr-FR" sz="1800" b="1" i="0" u="none" strike="noStrike" cap="none" spc="0">
                <a:solidFill>
                  <a:srgbClr val="000000"/>
                </a:solidFill>
                <a:latin typeface="Marianne"/>
                <a:ea typeface="Marianne"/>
                <a:cs typeface="Marianne"/>
              </a:rPr>
              <a:t>pas de perméabilité entre les blocs</a:t>
            </a:r>
            <a:r>
              <a:rPr lang="fr-FR" b="1"/>
              <a:t>.</a:t>
            </a:r>
          </a:p>
          <a:p>
            <a:pPr marL="683928" lvl="1" indent="-283879">
              <a:buFont typeface="Arial"/>
              <a:buChar char="•"/>
              <a:defRPr/>
            </a:pPr>
            <a:r>
              <a:rPr lang="fr-FR" sz="1800" b="0" i="0" u="none" strike="noStrike" cap="none" spc="0">
                <a:solidFill>
                  <a:srgbClr val="000000"/>
                </a:solidFill>
                <a:latin typeface="Marianne"/>
                <a:ea typeface="Marianne"/>
                <a:cs typeface="Marianne"/>
              </a:rPr>
              <a:t>La logique de construction des blocs est de permettre leur </a:t>
            </a:r>
            <a:r>
              <a:rPr lang="fr-FR" sz="1800" b="1" i="0" u="none" strike="noStrike" cap="none" spc="0">
                <a:solidFill>
                  <a:srgbClr val="000000"/>
                </a:solidFill>
                <a:latin typeface="Marianne"/>
                <a:ea typeface="Marianne"/>
                <a:cs typeface="Marianne"/>
              </a:rPr>
              <a:t>attribution</a:t>
            </a:r>
            <a:r>
              <a:rPr lang="fr-FR" sz="1800" b="0" i="0" u="none" strike="noStrike" cap="none" spc="0">
                <a:solidFill>
                  <a:srgbClr val="000000"/>
                </a:solidFill>
                <a:latin typeface="Marianne"/>
                <a:ea typeface="Marianne"/>
                <a:cs typeface="Marianne"/>
              </a:rPr>
              <a:t> de manière</a:t>
            </a:r>
            <a:r>
              <a:rPr lang="fr-FR" sz="1800" b="1" i="0" u="none" strike="noStrike" cap="none" spc="0">
                <a:solidFill>
                  <a:srgbClr val="000000"/>
                </a:solidFill>
                <a:latin typeface="Marianne"/>
                <a:ea typeface="Marianne"/>
                <a:cs typeface="Marianne"/>
              </a:rPr>
              <a:t> indépendante</a:t>
            </a:r>
            <a:r>
              <a:rPr lang="fr-FR" sz="1800" b="0" i="0" u="none" strike="noStrike" cap="none" spc="0">
                <a:solidFill>
                  <a:srgbClr val="000000"/>
                </a:solidFill>
                <a:latin typeface="Marianne"/>
                <a:ea typeface="Marianne"/>
                <a:cs typeface="Marianne"/>
              </a:rPr>
              <a:t>.</a:t>
            </a:r>
          </a:p>
          <a:p>
            <a:pPr marL="683928" lvl="1" indent="-283879">
              <a:buFont typeface="Arial"/>
              <a:buChar char="•"/>
              <a:defRPr/>
            </a:pPr>
            <a:r>
              <a:rPr lang="fr-FR" sz="1800" b="0" i="0" u="none" strike="noStrike" cap="none" spc="0">
                <a:solidFill>
                  <a:srgbClr val="000000"/>
                </a:solidFill>
                <a:latin typeface="Marianne"/>
                <a:ea typeface="Marianne"/>
                <a:cs typeface="Marianne"/>
              </a:rPr>
              <a:t>Les blocs représentent des </a:t>
            </a:r>
            <a:r>
              <a:rPr lang="fr-FR" sz="1800" b="1" i="0" u="none" strike="noStrike" cap="none" spc="0">
                <a:solidFill>
                  <a:srgbClr val="000000"/>
                </a:solidFill>
                <a:latin typeface="Marianne"/>
                <a:ea typeface="Marianne"/>
                <a:cs typeface="Marianne"/>
              </a:rPr>
              <a:t>signaux lisibles sur le marché du travail</a:t>
            </a:r>
            <a:r>
              <a:rPr lang="fr-FR" sz="1800" b="0" i="0" u="none" strike="noStrike" cap="none" spc="0">
                <a:solidFill>
                  <a:srgbClr val="000000"/>
                </a:solidFill>
                <a:latin typeface="Arial"/>
                <a:ea typeface="Arial"/>
                <a:cs typeface="Arial"/>
              </a:rPr>
              <a:t>.</a:t>
            </a:r>
          </a:p>
          <a:p>
            <a:pPr marL="683928" lvl="1" indent="-283879">
              <a:buFont typeface="Arial"/>
              <a:buChar char="•"/>
              <a:defRPr/>
            </a:pPr>
            <a:r>
              <a:rPr lang="fr-FR" sz="1800" b="0" i="0" u="none" strike="noStrike" cap="none" spc="0">
                <a:solidFill>
                  <a:srgbClr val="000000"/>
                </a:solidFill>
                <a:latin typeface="Marianne"/>
                <a:ea typeface="Marianne"/>
                <a:cs typeface="Marianne"/>
              </a:rPr>
              <a:t>Parce que constitués de compétences professionnelles, les blocs </a:t>
            </a:r>
            <a:r>
              <a:rPr lang="fr-FR" sz="1800" b="1" i="0" u="none" strike="noStrike" cap="none" spc="0">
                <a:solidFill>
                  <a:srgbClr val="000000"/>
                </a:solidFill>
                <a:latin typeface="Marianne"/>
                <a:ea typeface="Marianne"/>
                <a:cs typeface="Marianne"/>
              </a:rPr>
              <a:t>facilitent l'accès et l’adaptation à un métier visé</a:t>
            </a:r>
          </a:p>
          <a:p>
            <a:pPr>
              <a:defRPr/>
            </a:pPr>
            <a:endParaRPr lang="fr-FR" b="1"/>
          </a:p>
          <a:p>
            <a:pPr>
              <a:defRPr/>
            </a:pPr>
            <a:r>
              <a:rPr lang="fr-FR" sz="2200" b="1"/>
              <a:t>Les 4 blocs du tronc commun Bac Pro</a:t>
            </a:r>
            <a:endParaRPr sz="2200" b="1"/>
          </a:p>
          <a:p>
            <a:pPr lvl="1">
              <a:defRPr/>
            </a:pPr>
            <a:r>
              <a:rPr lang="fr-FR" sz="2200" b="0" i="0" u="none" strike="noStrike" cap="none" spc="0">
                <a:solidFill>
                  <a:schemeClr val="tx1"/>
                </a:solidFill>
                <a:latin typeface="+mn-lt"/>
                <a:ea typeface="+mn-ea"/>
                <a:cs typeface="+mn-cs"/>
              </a:rPr>
              <a:t>1- Construire son raisonnement autour des enjeux du monde actuel</a:t>
            </a:r>
            <a:endParaRPr sz="2200" b="0" i="0" u="none" strike="noStrike" cap="none" spc="0">
              <a:solidFill>
                <a:schemeClr val="tx1"/>
              </a:solidFill>
              <a:latin typeface="Marianne"/>
              <a:ea typeface="Arial"/>
              <a:cs typeface="Arial"/>
            </a:endParaRPr>
          </a:p>
          <a:p>
            <a:pPr lvl="1">
              <a:defRPr/>
            </a:pPr>
            <a:r>
              <a:rPr lang="fr-FR" sz="2200" b="0" i="0" u="none" strike="noStrike" cap="none" spc="0">
                <a:solidFill>
                  <a:schemeClr val="tx1"/>
                </a:solidFill>
                <a:latin typeface="+mn-lt"/>
                <a:ea typeface="+mn-ea"/>
                <a:cs typeface="+mn-cs"/>
              </a:rPr>
              <a:t>2- Débattre à l’ère de la mondialisation</a:t>
            </a:r>
            <a:endParaRPr sz="2200" b="1"/>
          </a:p>
          <a:p>
            <a:pPr lvl="1">
              <a:defRPr/>
            </a:pPr>
            <a:r>
              <a:rPr lang="fr-FR" sz="2200" b="0" i="0" u="none" strike="noStrike" cap="none" spc="0">
                <a:solidFill>
                  <a:schemeClr val="tx1"/>
                </a:solidFill>
                <a:latin typeface="+mn-lt"/>
                <a:ea typeface="+mn-ea"/>
                <a:cs typeface="+mn-cs"/>
              </a:rPr>
              <a:t>3- Développer son identité culturelle</a:t>
            </a:r>
            <a:endParaRPr sz="2200" b="0" i="0" u="none" strike="noStrike" cap="none" spc="0">
              <a:solidFill>
                <a:schemeClr val="tx1"/>
              </a:solidFill>
              <a:latin typeface="Marianne"/>
              <a:ea typeface="Arial"/>
              <a:cs typeface="Arial"/>
            </a:endParaRPr>
          </a:p>
          <a:p>
            <a:pPr lvl="1">
              <a:defRPr/>
            </a:pPr>
            <a:r>
              <a:rPr lang="fr-FR" sz="2200" b="0" i="0" u="none" strike="noStrike" cap="none" spc="0">
                <a:solidFill>
                  <a:schemeClr val="tx1"/>
                </a:solidFill>
                <a:latin typeface="+mn-lt"/>
                <a:ea typeface="+mn-ea"/>
                <a:cs typeface="+mn-cs"/>
              </a:rPr>
              <a:t>4- Agir collectivement dans des situations sociales et professionnelles</a:t>
            </a:r>
            <a:endParaRPr lang="fr-FR"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03512" y="260648"/>
            <a:ext cx="9842561" cy="591752"/>
          </a:xfrm>
        </p:spPr>
        <p:txBody>
          <a:bodyPr/>
          <a:lstStyle/>
          <a:p>
            <a:pPr>
              <a:defRPr/>
            </a:pPr>
            <a:r>
              <a:rPr lang="fr-FR" sz="2800" dirty="0"/>
              <a:t>4- Pédagogie institutionnelle : apports pour la C4.3</a:t>
            </a:r>
            <a:endParaRPr sz="2800"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30</a:t>
            </a:fld>
            <a:endParaRPr lang="fr-FR">
              <a:solidFill>
                <a:srgbClr val="000000"/>
              </a:solidFill>
              <a:latin typeface="Marianne"/>
            </a:endParaRPr>
          </a:p>
        </p:txBody>
      </p:sp>
      <p:graphicFrame>
        <p:nvGraphicFramePr>
          <p:cNvPr id="10" name="Tableau 9"/>
          <p:cNvGraphicFramePr>
            <a:graphicFrameLocks noGrp="1"/>
          </p:cNvGraphicFramePr>
          <p:nvPr>
            <p:extLst>
              <p:ext uri="{D42A27DB-BD31-4B8C-83A1-F6EECF244321}">
                <p14:modId xmlns:p14="http://schemas.microsoft.com/office/powerpoint/2010/main" val="3799304378"/>
              </p:ext>
            </p:extLst>
          </p:nvPr>
        </p:nvGraphicFramePr>
        <p:xfrm>
          <a:off x="623392" y="1196752"/>
          <a:ext cx="10716322" cy="3922556"/>
        </p:xfrm>
        <a:graphic>
          <a:graphicData uri="http://schemas.openxmlformats.org/drawingml/2006/table">
            <a:tbl>
              <a:tblPr firstRow="1" bandRow="1">
                <a:tableStyleId>{7D63B376-885F-76C9-8F30-CA421434353D}</a:tableStyleId>
              </a:tblPr>
              <a:tblGrid>
                <a:gridCol w="4031042">
                  <a:extLst>
                    <a:ext uri="{9D8B030D-6E8A-4147-A177-3AD203B41FA5}">
                      <a16:colId xmlns:a16="http://schemas.microsoft.com/office/drawing/2014/main" val="20000"/>
                    </a:ext>
                  </a:extLst>
                </a:gridCol>
                <a:gridCol w="6685280">
                  <a:extLst>
                    <a:ext uri="{9D8B030D-6E8A-4147-A177-3AD203B41FA5}">
                      <a16:colId xmlns:a16="http://schemas.microsoft.com/office/drawing/2014/main" val="20001"/>
                    </a:ext>
                  </a:extLst>
                </a:gridCol>
              </a:tblGrid>
              <a:tr h="826931">
                <a:tc>
                  <a:txBody>
                    <a:bodyPr/>
                    <a:lstStyle/>
                    <a:p>
                      <a:pPr algn="ctr">
                        <a:defRPr/>
                      </a:pPr>
                      <a:r>
                        <a:rPr lang="fr-FR" sz="2800"/>
                        <a:t>Capacité </a:t>
                      </a:r>
                      <a:endParaRPr sz="2800"/>
                    </a:p>
                  </a:txBody>
                  <a:tcPr/>
                </a:tc>
                <a:tc>
                  <a:txBody>
                    <a:bodyPr/>
                    <a:lstStyle/>
                    <a:p>
                      <a:pPr algn="ctr">
                        <a:defRPr/>
                      </a:pPr>
                      <a:r>
                        <a:rPr lang="fr-FR" sz="2800"/>
                        <a:t>Conditions d’atteinte (extraits)</a:t>
                      </a:r>
                      <a:endParaRPr sz="2800"/>
                    </a:p>
                  </a:txBody>
                  <a:tcPr/>
                </a:tc>
                <a:extLst>
                  <a:ext uri="{0D108BD9-81ED-4DB2-BD59-A6C34878D82A}">
                    <a16:rowId xmlns:a16="http://schemas.microsoft.com/office/drawing/2014/main" val="10000"/>
                  </a:ext>
                </a:extLst>
              </a:tr>
              <a:tr h="1480185">
                <a:tc>
                  <a:txBody>
                    <a:bodyPr/>
                    <a:lstStyle/>
                    <a:p>
                      <a:pPr marL="0" marR="0" lvl="0" indent="0" algn="l" defTabSz="1219170">
                        <a:lnSpc>
                          <a:spcPct val="150000"/>
                        </a:lnSpc>
                        <a:spcBef>
                          <a:spcPts val="0"/>
                        </a:spcBef>
                        <a:spcAft>
                          <a:spcPts val="0"/>
                        </a:spcAft>
                        <a:buClrTx/>
                        <a:buSzTx/>
                        <a:buFontTx/>
                        <a:buNone/>
                        <a:defRPr/>
                      </a:pPr>
                      <a:r>
                        <a:rPr lang="fr-FR" sz="2000"/>
                        <a:t>C4.3 Conduire une analyse réflexive de son action au sein d’un collectif</a:t>
                      </a:r>
                      <a:endParaRPr sz="4300"/>
                    </a:p>
                  </a:txBody>
                  <a:tcPr/>
                </a:tc>
                <a:tc>
                  <a:txBody>
                    <a:bodyPr/>
                    <a:lstStyle/>
                    <a:p>
                      <a:pPr marL="0" marR="0" lvl="0" indent="0" algn="l" defTabSz="1219170">
                        <a:lnSpc>
                          <a:spcPct val="100000"/>
                        </a:lnSpc>
                        <a:spcBef>
                          <a:spcPts val="0"/>
                        </a:spcBef>
                        <a:spcAft>
                          <a:spcPts val="0"/>
                        </a:spcAft>
                        <a:buClrTx/>
                        <a:buSzTx/>
                        <a:buFontTx/>
                        <a:buNone/>
                        <a:defRPr/>
                      </a:pPr>
                      <a:r>
                        <a:rPr lang="fr-FR" sz="2000" dirty="0"/>
                        <a:t>... prendre position de manière objective vis-à-vis de la conduite d’un projet ; tirer parti de cette expérience dans d’autres situations sociales et professionnelles</a:t>
                      </a:r>
                      <a:endParaRPr sz="4300" dirty="0"/>
                    </a:p>
                  </a:txBody>
                  <a:tcPr/>
                </a:tc>
                <a:extLst>
                  <a:ext uri="{0D108BD9-81ED-4DB2-BD59-A6C34878D82A}">
                    <a16:rowId xmlns:a16="http://schemas.microsoft.com/office/drawing/2014/main" val="10001"/>
                  </a:ext>
                </a:extLst>
              </a:tr>
              <a:tr h="1325880">
                <a:tc gridSpan="2">
                  <a:txBody>
                    <a:bodyPr/>
                    <a:lstStyle/>
                    <a:p>
                      <a:pPr>
                        <a:defRPr/>
                      </a:pPr>
                      <a:r>
                        <a:rPr lang="fr-FR" sz="2000" dirty="0"/>
                        <a:t>La pédagogie</a:t>
                      </a:r>
                      <a:r>
                        <a:rPr lang="fr-FR" sz="2000" baseline="0" dirty="0"/>
                        <a:t> institutionnelle</a:t>
                      </a:r>
                      <a:r>
                        <a:rPr lang="fr-FR" sz="2000" dirty="0"/>
                        <a:t>, par ses espaces de parole et de régulation de l’activité, favorise le regard critique distancié sur son propre engagement dans le collectif. </a:t>
                      </a:r>
                      <a:endParaRPr sz="4300" dirty="0"/>
                    </a:p>
                    <a:p>
                      <a:pPr>
                        <a:defRPr/>
                      </a:pPr>
                      <a:endParaRPr lang="fr-FR" sz="2000" dirty="0"/>
                    </a:p>
                    <a:p>
                      <a:pPr>
                        <a:defRPr/>
                      </a:pPr>
                      <a:r>
                        <a:rPr lang="fr-FR" sz="2000" dirty="0"/>
                        <a:t>Les institutions</a:t>
                      </a:r>
                      <a:r>
                        <a:rPr lang="fr-FR" sz="2000" baseline="0" dirty="0"/>
                        <a:t> </a:t>
                      </a:r>
                      <a:r>
                        <a:rPr lang="fr-FR" sz="2000" dirty="0"/>
                        <a:t>donnent un statut et permettent à chacun de développer son identité au sein du groupe.</a:t>
                      </a:r>
                      <a:endParaRPr dirty="0"/>
                    </a:p>
                  </a:txBody>
                  <a:tcPr/>
                </a:tc>
                <a:tc hMerge="1">
                  <a:txBody>
                    <a:bodyPr/>
                    <a:lstStyle/>
                    <a:p>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6"/>
          <p:cNvSpPr>
            <a:spLocks noGrp="1"/>
          </p:cNvSpPr>
          <p:nvPr>
            <p:ph type="title"/>
          </p:nvPr>
        </p:nvSpPr>
        <p:spPr bwMode="auto">
          <a:xfrm>
            <a:off x="1780479" y="287678"/>
            <a:ext cx="9710936" cy="960000"/>
          </a:xfrm>
        </p:spPr>
        <p:txBody>
          <a:bodyPr/>
          <a:lstStyle/>
          <a:p>
            <a:pPr>
              <a:defRPr/>
            </a:pPr>
            <a:r>
              <a:rPr lang="fr-FR" sz="2800" dirty="0"/>
              <a:t>4- La pédagogie institutionnelle, un point d’ancrage pour l’EMC</a:t>
            </a:r>
            <a:endParaRPr dirty="0"/>
          </a:p>
        </p:txBody>
      </p:sp>
      <p:sp>
        <p:nvSpPr>
          <p:cNvPr id="2" name="Espace réservé de la date 1"/>
          <p:cNvSpPr>
            <a:spLocks noGrp="1"/>
          </p:cNvSpPr>
          <p:nvPr>
            <p:ph type="dt" sz="half" idx="10"/>
          </p:nvPr>
        </p:nvSpPr>
        <p:spPr bwMode="auto"/>
        <p:txBody>
          <a:bodyPr/>
          <a:lstStyle/>
          <a:p>
            <a:pPr algn="r" defTabSz="1219185">
              <a:defRPr/>
            </a:pPr>
            <a:fld id="{3A8E896D-F802-4A2C-8BFF-9E9D7D39AEB9}" type="datetime1">
              <a:rPr lang="fr-FR" cap="all">
                <a:solidFill>
                  <a:srgbClr val="000000"/>
                </a:solidFill>
                <a:latin typeface="Marianne"/>
              </a:rPr>
              <a:t>15/06/2022</a:t>
            </a:fld>
            <a:endParaRPr lang="fr-FR" cap="all">
              <a:solidFill>
                <a:srgbClr val="000000"/>
              </a:solidFill>
              <a:latin typeface="Marianne"/>
            </a:endParaRPr>
          </a:p>
        </p:txBody>
      </p:sp>
      <p:sp>
        <p:nvSpPr>
          <p:cNvPr id="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 name="Espace réservé du numéro de diapositive 3"/>
          <p:cNvSpPr>
            <a:spLocks noGrp="1"/>
          </p:cNvSpPr>
          <p:nvPr>
            <p:ph type="sldNum" sz="quarter" idx="12"/>
          </p:nvPr>
        </p:nvSpPr>
        <p:spPr bwMode="auto"/>
        <p:txBody>
          <a:bodyPr/>
          <a:lstStyle/>
          <a:p>
            <a:pPr defTabSz="1219185">
              <a:defRPr/>
            </a:pPr>
            <a:fld id="{733122C9-A0B9-462F-8757-0847AD287B63}" type="slidenum">
              <a:rPr lang="fr-FR">
                <a:solidFill>
                  <a:srgbClr val="000000"/>
                </a:solidFill>
                <a:latin typeface="Marianne"/>
              </a:rPr>
              <a:t>31</a:t>
            </a:fld>
            <a:endParaRPr lang="fr-FR">
              <a:solidFill>
                <a:srgbClr val="000000"/>
              </a:solidFill>
              <a:latin typeface="Marianne"/>
            </a:endParaRPr>
          </a:p>
        </p:txBody>
      </p:sp>
      <p:sp>
        <p:nvSpPr>
          <p:cNvPr id="19" name="ZoneTexte 18"/>
          <p:cNvSpPr txBox="1"/>
          <p:nvPr/>
        </p:nvSpPr>
        <p:spPr bwMode="auto">
          <a:xfrm>
            <a:off x="479998" y="1661233"/>
            <a:ext cx="11024771" cy="3970318"/>
          </a:xfrm>
          <a:prstGeom prst="rect">
            <a:avLst/>
          </a:prstGeom>
          <a:noFill/>
        </p:spPr>
        <p:txBody>
          <a:bodyPr wrap="square" rtlCol="0">
            <a:spAutoFit/>
          </a:bodyPr>
          <a:lstStyle/>
          <a:p>
            <a:pPr marL="342905" indent="-342905">
              <a:buFontTx/>
              <a:buChar char="-"/>
              <a:defRPr/>
            </a:pPr>
            <a:r>
              <a:rPr lang="fr-FR" sz="2800" dirty="0"/>
              <a:t>Éléments de contenus du référentiel centrés sur les principes démocratiques (principes électoral, libéral, participatif, délibératif, égalitaire)</a:t>
            </a:r>
            <a:endParaRPr dirty="0"/>
          </a:p>
          <a:p>
            <a:pPr marL="342905" indent="-342905">
              <a:buFontTx/>
              <a:buChar char="-"/>
              <a:defRPr/>
            </a:pPr>
            <a:endParaRPr lang="fr-FR" sz="2800" dirty="0"/>
          </a:p>
          <a:p>
            <a:pPr marL="342905" indent="-342905">
              <a:buFontTx/>
              <a:buChar char="-"/>
              <a:defRPr/>
            </a:pPr>
            <a:r>
              <a:rPr lang="fr-FR" sz="2800" dirty="0"/>
              <a:t>Ces principes du fonctionnement démocratique sont à amener par l’observation concrète (pluri), l’analyse de situations (HG) et l’expérimentation des principes démocratiques dans la mise en œuvre du projet.</a:t>
            </a:r>
            <a:endParaRPr dirty="0"/>
          </a:p>
          <a:p>
            <a:pPr marL="342905" indent="-342905">
              <a:buFontTx/>
              <a:buChar char="-"/>
              <a:defRPr/>
            </a:pPr>
            <a:endParaRPr lang="fr-F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395626888" name="Titre 5"/>
          <p:cNvSpPr>
            <a:spLocks noGrp="1"/>
          </p:cNvSpPr>
          <p:nvPr>
            <p:ph type="title"/>
          </p:nvPr>
        </p:nvSpPr>
        <p:spPr bwMode="auto"/>
        <p:txBody>
          <a:bodyPr/>
          <a:lstStyle/>
          <a:p>
            <a:pPr>
              <a:defRPr/>
            </a:pPr>
            <a:endParaRPr lang="fr-FR"/>
          </a:p>
        </p:txBody>
      </p:sp>
      <p:sp>
        <p:nvSpPr>
          <p:cNvPr id="1578987704" name="Espace réservé de la date 6"/>
          <p:cNvSpPr>
            <a:spLocks noGrp="1"/>
          </p:cNvSpPr>
          <p:nvPr>
            <p:ph type="dt" sz="half" idx="10"/>
          </p:nvPr>
        </p:nvSpPr>
        <p:spPr bwMode="auto"/>
        <p:txBody>
          <a:bodyPr/>
          <a:lstStyle/>
          <a:p>
            <a:pPr defTabSz="1219185">
              <a:defRPr/>
            </a:pPr>
            <a:fld id="{83804008-778F-44A3-0966-0E4083ADA7B9}" type="datetime1">
              <a:rPr lang="fr-FR">
                <a:solidFill>
                  <a:srgbClr val="000000">
                    <a:alpha val="0"/>
                  </a:srgbClr>
                </a:solidFill>
                <a:latin typeface="Marianne"/>
              </a:rPr>
              <a:t>15/06/2022</a:t>
            </a:fld>
            <a:endParaRPr lang="fr-FR">
              <a:solidFill>
                <a:srgbClr val="000000">
                  <a:alpha val="0"/>
                </a:srgbClr>
              </a:solidFill>
              <a:latin typeface="Marianne"/>
            </a:endParaRPr>
          </a:p>
        </p:txBody>
      </p:sp>
      <p:sp>
        <p:nvSpPr>
          <p:cNvPr id="2036367774" name="Espace réservé du numéro de diapositive 8"/>
          <p:cNvSpPr>
            <a:spLocks noGrp="1"/>
          </p:cNvSpPr>
          <p:nvPr>
            <p:ph type="sldNum" sz="quarter" idx="12"/>
          </p:nvPr>
        </p:nvSpPr>
        <p:spPr bwMode="auto"/>
        <p:txBody>
          <a:bodyPr/>
          <a:lstStyle/>
          <a:p>
            <a:pPr defTabSz="1219185">
              <a:defRPr/>
            </a:pPr>
            <a:fld id="{2C1D0261-71D3-D10A-86AD-9C9E26C56456}" type="slidenum">
              <a:rPr lang="fr-FR">
                <a:solidFill>
                  <a:srgbClr val="000000">
                    <a:alpha val="0"/>
                  </a:srgbClr>
                </a:solidFill>
                <a:latin typeface="Marianne"/>
              </a:rPr>
              <a:t>32</a:t>
            </a:fld>
            <a:endParaRPr lang="fr-FR">
              <a:solidFill>
                <a:srgbClr val="000000">
                  <a:alpha val="0"/>
                </a:srgbClr>
              </a:solidFill>
              <a:latin typeface="Marianne"/>
            </a:endParaRPr>
          </a:p>
        </p:txBody>
      </p:sp>
      <p:sp>
        <p:nvSpPr>
          <p:cNvPr id="2036626067" name="ZoneTexte 1"/>
          <p:cNvSpPr txBox="1"/>
          <p:nvPr/>
        </p:nvSpPr>
        <p:spPr bwMode="auto">
          <a:xfrm>
            <a:off x="3503713" y="2924944"/>
            <a:ext cx="8292188" cy="2062103"/>
          </a:xfrm>
          <a:prstGeom prst="rect">
            <a:avLst/>
          </a:prstGeom>
          <a:noFill/>
        </p:spPr>
        <p:txBody>
          <a:bodyPr wrap="square" rtlCol="0">
            <a:spAutoFit/>
          </a:bodyPr>
          <a:lstStyle/>
          <a:p>
            <a:pPr>
              <a:defRPr/>
            </a:pPr>
            <a:r>
              <a:rPr lang="fr-FR" sz="2800" b="1" dirty="0"/>
              <a:t>Session institutionnelle de lancement du tronc commun du bac professionnel.</a:t>
            </a:r>
            <a:endParaRPr sz="2000" b="1" dirty="0"/>
          </a:p>
          <a:p>
            <a:pPr>
              <a:defRPr/>
            </a:pPr>
            <a:r>
              <a:rPr lang="fr-FR" sz="2400" dirty="0"/>
              <a:t>Atelier Bloc 4 : « Actions et engagements individuels et collectifs dans des situations sociales »</a:t>
            </a:r>
            <a:endParaRPr dirty="0"/>
          </a:p>
          <a:p>
            <a:pPr>
              <a:defRPr/>
            </a:pPr>
            <a:r>
              <a:rPr lang="fr-FR" sz="2400" b="1" dirty="0"/>
              <a:t>3</a:t>
            </a:r>
            <a:r>
              <a:rPr lang="fr-FR" sz="2400" b="1" baseline="30000" dirty="0"/>
              <a:t>ème</a:t>
            </a:r>
            <a:r>
              <a:rPr lang="fr-FR" sz="2400" b="1" dirty="0"/>
              <a:t> partie : Ingénierie pédagogique</a:t>
            </a:r>
            <a:endParaRPr dirty="0"/>
          </a:p>
        </p:txBody>
      </p:sp>
      <p:sp>
        <p:nvSpPr>
          <p:cNvPr id="557314627" name="ZoneTexte 2"/>
          <p:cNvSpPr txBox="1"/>
          <p:nvPr/>
        </p:nvSpPr>
        <p:spPr bwMode="auto">
          <a:xfrm>
            <a:off x="735570" y="5706562"/>
            <a:ext cx="4442828" cy="646330"/>
          </a:xfrm>
          <a:prstGeom prst="rect">
            <a:avLst/>
          </a:prstGeom>
          <a:noFill/>
        </p:spPr>
        <p:txBody>
          <a:bodyPr wrap="square" rtlCol="0">
            <a:spAutoFit/>
          </a:bodyPr>
          <a:lstStyle/>
          <a:p>
            <a:pPr>
              <a:defRPr/>
            </a:pPr>
            <a:r>
              <a:rPr lang="fr-FR" dirty="0"/>
              <a:t>ENSFEA </a:t>
            </a:r>
            <a:endParaRPr dirty="0"/>
          </a:p>
          <a:p>
            <a:pPr>
              <a:defRPr/>
            </a:pPr>
            <a:r>
              <a:rPr lang="fr-FR" dirty="0"/>
              <a:t>Inspection de l’enseignement agricole</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76638578" name="Titre 1"/>
          <p:cNvSpPr>
            <a:spLocks noGrp="1"/>
          </p:cNvSpPr>
          <p:nvPr>
            <p:ph type="title"/>
          </p:nvPr>
        </p:nvSpPr>
        <p:spPr bwMode="auto">
          <a:xfrm>
            <a:off x="479997" y="1199999"/>
            <a:ext cx="11232000" cy="904907"/>
          </a:xfrm>
        </p:spPr>
        <p:txBody>
          <a:bodyPr/>
          <a:lstStyle/>
          <a:p>
            <a:pPr>
              <a:defRPr/>
            </a:pPr>
            <a:r>
              <a:rPr lang="fr-FR"/>
              <a:t>SOMMAIRE</a:t>
            </a:r>
            <a:r>
              <a:t> 3ème partie</a:t>
            </a:r>
          </a:p>
        </p:txBody>
      </p:sp>
      <p:sp>
        <p:nvSpPr>
          <p:cNvPr id="2122861120" name="Espace réservé du texte 9"/>
          <p:cNvSpPr>
            <a:spLocks noGrp="1"/>
          </p:cNvSpPr>
          <p:nvPr>
            <p:ph type="body" sz="quarter" idx="13"/>
          </p:nvPr>
        </p:nvSpPr>
        <p:spPr bwMode="auto">
          <a:xfrm>
            <a:off x="1394394" y="1949418"/>
            <a:ext cx="5549737" cy="3374398"/>
          </a:xfrm>
        </p:spPr>
        <p:txBody>
          <a:bodyPr/>
          <a:lstStyle/>
          <a:p>
            <a:pPr marL="0" indent="0">
              <a:buNone/>
              <a:defRPr/>
            </a:pPr>
            <a:r>
              <a:rPr lang="fr-FR" sz="2400"/>
              <a:t>1- Trois scénarios possibles</a:t>
            </a:r>
            <a:endParaRPr/>
          </a:p>
          <a:p>
            <a:pPr marL="0" indent="0">
              <a:buNone/>
              <a:defRPr/>
            </a:pPr>
            <a:r>
              <a:rPr lang="fr-FR" sz="2400"/>
              <a:t>2- Points clés</a:t>
            </a:r>
            <a:endParaRPr/>
          </a:p>
          <a:p>
            <a:pPr marL="0" indent="0">
              <a:buNone/>
              <a:defRPr/>
            </a:pPr>
            <a:r>
              <a:rPr lang="fr-FR" sz="2400"/>
              <a:t>3- Comment démarrer</a:t>
            </a:r>
            <a:endParaRPr/>
          </a:p>
          <a:p>
            <a:pPr marL="239995" lvl="1" indent="0">
              <a:buNone/>
              <a:defRPr/>
            </a:pPr>
            <a:endParaRPr lang="fr-FR" sz="2400"/>
          </a:p>
        </p:txBody>
      </p:sp>
      <p:sp>
        <p:nvSpPr>
          <p:cNvPr id="830482475" name="Espace réservé de la date 19"/>
          <p:cNvSpPr>
            <a:spLocks noGrp="1"/>
          </p:cNvSpPr>
          <p:nvPr>
            <p:ph type="dt" sz="half" idx="10"/>
          </p:nvPr>
        </p:nvSpPr>
        <p:spPr bwMode="auto"/>
        <p:txBody>
          <a:bodyPr/>
          <a:lstStyle/>
          <a:p>
            <a:pPr algn="r" defTabSz="1219185">
              <a:defRPr/>
            </a:pPr>
            <a:fld id="{92CF696C-AD4D-47C6-26AB-ECB7F6E3E7BB}" type="datetime1">
              <a:rPr lang="fr-FR" cap="all">
                <a:solidFill>
                  <a:srgbClr val="000000"/>
                </a:solidFill>
                <a:latin typeface="Marianne"/>
              </a:rPr>
              <a:t>15/06/2022</a:t>
            </a:fld>
            <a:endParaRPr lang="fr-FR" cap="all">
              <a:solidFill>
                <a:srgbClr val="000000"/>
              </a:solidFill>
              <a:latin typeface="Marianne"/>
            </a:endParaRPr>
          </a:p>
        </p:txBody>
      </p:sp>
      <p:sp>
        <p:nvSpPr>
          <p:cNvPr id="1956623747" name="Espace réservé du pied de page 20"/>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467887324" name="Espace réservé du numéro de diapositive 21"/>
          <p:cNvSpPr>
            <a:spLocks noGrp="1"/>
          </p:cNvSpPr>
          <p:nvPr>
            <p:ph type="sldNum" sz="quarter" idx="12"/>
          </p:nvPr>
        </p:nvSpPr>
        <p:spPr bwMode="auto"/>
        <p:txBody>
          <a:bodyPr/>
          <a:lstStyle/>
          <a:p>
            <a:pPr defTabSz="1219185">
              <a:defRPr/>
            </a:pPr>
            <a:fld id="{8FBA2BFC-BECB-79BE-ED0C-61546ECFCC93}" type="slidenum">
              <a:rPr lang="fr-FR">
                <a:solidFill>
                  <a:srgbClr val="000000"/>
                </a:solidFill>
                <a:latin typeface="Marianne"/>
              </a:rPr>
              <a:t>33</a:t>
            </a:fld>
            <a:endParaRPr lang="fr-FR">
              <a:solidFill>
                <a:srgbClr val="000000"/>
              </a:solidFill>
              <a:latin typeface="Marianne"/>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998320047" name="Titre 6"/>
          <p:cNvSpPr>
            <a:spLocks noGrp="1"/>
          </p:cNvSpPr>
          <p:nvPr>
            <p:ph type="title"/>
          </p:nvPr>
        </p:nvSpPr>
        <p:spPr bwMode="auto">
          <a:xfrm>
            <a:off x="1800443" y="251087"/>
            <a:ext cx="10391557" cy="959999"/>
          </a:xfrm>
        </p:spPr>
        <p:txBody>
          <a:bodyPr/>
          <a:lstStyle/>
          <a:p>
            <a:pPr>
              <a:defRPr/>
            </a:pPr>
            <a:r>
              <a:rPr lang="fr-FR" sz="2800"/>
              <a:t>1- </a:t>
            </a:r>
            <a:r>
              <a:rPr lang="fr-FR" sz="2200"/>
              <a:t>Trois scénarios MG4</a:t>
            </a:r>
            <a:r>
              <a:rPr lang="fr-FR" sz="2400" b="1" i="0" u="none" strike="noStrike" cap="none" spc="0">
                <a:solidFill>
                  <a:schemeClr val="tx1"/>
                </a:solidFill>
                <a:latin typeface="Marianne"/>
                <a:ea typeface="Arial"/>
                <a:cs typeface="Arial"/>
              </a:rPr>
              <a:t> </a:t>
            </a:r>
            <a:r>
              <a:rPr lang="fr-FR" sz="2800" b="1" i="0" u="none" strike="noStrike" cap="none" spc="0">
                <a:solidFill>
                  <a:schemeClr val="tx1"/>
                </a:solidFill>
                <a:latin typeface="Marianne"/>
                <a:ea typeface="Arial"/>
                <a:cs typeface="Arial"/>
              </a:rPr>
              <a:t>Échéances et grands enjeux de formation</a:t>
            </a:r>
            <a:endParaRPr sz="2400"/>
          </a:p>
        </p:txBody>
      </p:sp>
      <p:sp>
        <p:nvSpPr>
          <p:cNvPr id="347985070" name="Espace réservé de la date 1"/>
          <p:cNvSpPr>
            <a:spLocks noGrp="1"/>
          </p:cNvSpPr>
          <p:nvPr>
            <p:ph type="dt" sz="half" idx="10"/>
          </p:nvPr>
        </p:nvSpPr>
        <p:spPr bwMode="auto"/>
        <p:txBody>
          <a:bodyPr/>
          <a:lstStyle/>
          <a:p>
            <a:pPr algn="r" defTabSz="1219185">
              <a:defRPr/>
            </a:pPr>
            <a:fld id="{87F0AD63-711C-789E-DB4D-BC7902C12EB0}" type="datetime1">
              <a:rPr lang="fr-FR" cap="all">
                <a:solidFill>
                  <a:srgbClr val="000000"/>
                </a:solidFill>
                <a:latin typeface="Marianne"/>
              </a:rPr>
              <a:t>15/06/2022</a:t>
            </a:fld>
            <a:endParaRPr lang="fr-FR" cap="all">
              <a:solidFill>
                <a:srgbClr val="000000"/>
              </a:solidFill>
              <a:latin typeface="Marianne"/>
            </a:endParaRPr>
          </a:p>
        </p:txBody>
      </p:sp>
      <p:sp>
        <p:nvSpPr>
          <p:cNvPr id="1992035" name="Espace réservé du pied de page 2"/>
          <p:cNvSpPr>
            <a:spLocks noGrp="1"/>
          </p:cNvSpPr>
          <p:nvPr>
            <p:ph type="ftr" sz="quarter" idx="11"/>
          </p:nvPr>
        </p:nvSpPr>
        <p:spPr bwMode="auto">
          <a:xfrm>
            <a:off x="480000" y="6387507"/>
            <a:ext cx="7872000" cy="480000"/>
          </a:xfrm>
        </p:spPr>
        <p:txBody>
          <a:bodyPr/>
          <a:lstStyle/>
          <a:p>
            <a:pPr defTabSz="1219185">
              <a:defRPr/>
            </a:pPr>
            <a:r>
              <a:rPr lang="fr-FR" dirty="0">
                <a:solidFill>
                  <a:srgbClr val="000000"/>
                </a:solidFill>
                <a:latin typeface="Marianne"/>
              </a:rPr>
              <a:t>ENSFEA / Inspection de l’enseignement agricole</a:t>
            </a:r>
            <a:endParaRPr dirty="0"/>
          </a:p>
        </p:txBody>
      </p:sp>
      <p:sp>
        <p:nvSpPr>
          <p:cNvPr id="1853492184" name="Espace réservé du numéro de diapositive 3"/>
          <p:cNvSpPr>
            <a:spLocks noGrp="1"/>
          </p:cNvSpPr>
          <p:nvPr>
            <p:ph type="sldNum" sz="quarter" idx="12"/>
          </p:nvPr>
        </p:nvSpPr>
        <p:spPr bwMode="auto"/>
        <p:txBody>
          <a:bodyPr/>
          <a:lstStyle/>
          <a:p>
            <a:pPr defTabSz="1219185">
              <a:defRPr/>
            </a:pPr>
            <a:fld id="{F91C6E67-261E-E05E-E55A-7992C84D52AC}" type="slidenum">
              <a:rPr lang="fr-FR">
                <a:solidFill>
                  <a:srgbClr val="000000"/>
                </a:solidFill>
                <a:latin typeface="Marianne"/>
              </a:rPr>
              <a:t>34</a:t>
            </a:fld>
            <a:endParaRPr lang="fr-FR">
              <a:solidFill>
                <a:srgbClr val="000000"/>
              </a:solidFill>
              <a:latin typeface="Marianne"/>
            </a:endParaRPr>
          </a:p>
        </p:txBody>
      </p:sp>
      <p:sp>
        <p:nvSpPr>
          <p:cNvPr id="588812530" name="ZoneTexte 18"/>
          <p:cNvSpPr txBox="1"/>
          <p:nvPr/>
        </p:nvSpPr>
        <p:spPr bwMode="auto">
          <a:xfrm>
            <a:off x="531639" y="1180428"/>
            <a:ext cx="11016346" cy="365795"/>
          </a:xfrm>
          <a:prstGeom prst="rect">
            <a:avLst/>
          </a:prstGeom>
          <a:noFill/>
        </p:spPr>
        <p:txBody>
          <a:bodyPr wrap="square" rtlCol="0">
            <a:spAutoFit/>
          </a:bodyPr>
          <a:lstStyle/>
          <a:p>
            <a:pPr>
              <a:defRPr/>
            </a:pPr>
            <a:endParaRPr/>
          </a:p>
        </p:txBody>
      </p:sp>
      <p:sp>
        <p:nvSpPr>
          <p:cNvPr id="2137640391" name="Pentagone 7"/>
          <p:cNvSpPr/>
          <p:nvPr/>
        </p:nvSpPr>
        <p:spPr bwMode="auto">
          <a:xfrm>
            <a:off x="569866" y="2810462"/>
            <a:ext cx="11142132" cy="658518"/>
          </a:xfrm>
          <a:prstGeom prst="homePlate">
            <a:avLst>
              <a:gd name="adj" fmla="val 50000"/>
            </a:avLst>
          </a:prstGeom>
          <a:solidFill>
            <a:schemeClr val="accent1">
              <a:lumMod val="25000"/>
              <a:lumOff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897332514" name="Rectangle avec flèche vers le bas 10"/>
          <p:cNvSpPr/>
          <p:nvPr/>
        </p:nvSpPr>
        <p:spPr bwMode="auto">
          <a:xfrm>
            <a:off x="407431" y="1094015"/>
            <a:ext cx="1725791" cy="1497752"/>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Commande, lien au territoire</a:t>
            </a:r>
            <a:endParaRPr sz="1400" b="1" dirty="0">
              <a:solidFill>
                <a:schemeClr val="tx1"/>
              </a:solidFill>
            </a:endParaRPr>
          </a:p>
        </p:txBody>
      </p:sp>
      <p:sp>
        <p:nvSpPr>
          <p:cNvPr id="626196021" name="Rectangle avec flèche vers le bas 11"/>
          <p:cNvSpPr/>
          <p:nvPr/>
        </p:nvSpPr>
        <p:spPr bwMode="auto">
          <a:xfrm>
            <a:off x="2253633" y="1085906"/>
            <a:ext cx="8034867" cy="1557326"/>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Réalisation du projet par la classe avec mise en place d’un fonctionnement bien spécifique (bureau-assemblée générale, réunions régulières, planning, commissions, tâches précises mais tournantes…)</a:t>
            </a:r>
            <a:endParaRPr sz="1400" b="1" dirty="0">
              <a:solidFill>
                <a:srgbClr val="FF0000"/>
              </a:solidFill>
            </a:endParaRPr>
          </a:p>
        </p:txBody>
      </p:sp>
      <p:sp>
        <p:nvSpPr>
          <p:cNvPr id="2050536018" name="Rectangle avec flèche vers le bas 12"/>
          <p:cNvSpPr/>
          <p:nvPr/>
        </p:nvSpPr>
        <p:spPr bwMode="auto">
          <a:xfrm>
            <a:off x="10408912" y="1090531"/>
            <a:ext cx="1332087" cy="1552701"/>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Situation d’évaluation</a:t>
            </a:r>
            <a:endParaRPr sz="1400" dirty="0">
              <a:solidFill>
                <a:schemeClr val="tx1"/>
              </a:solidFill>
            </a:endParaRPr>
          </a:p>
          <a:p>
            <a:pPr algn="ctr">
              <a:defRPr/>
            </a:pPr>
            <a:r>
              <a:rPr lang="fr-FR" sz="1400" b="1" dirty="0">
                <a:solidFill>
                  <a:schemeClr val="tx1"/>
                </a:solidFill>
              </a:rPr>
              <a:t>C4.2 et C4.3</a:t>
            </a:r>
            <a:endParaRPr sz="1400" b="1" dirty="0">
              <a:solidFill>
                <a:schemeClr val="tx1"/>
              </a:solidFill>
            </a:endParaRPr>
          </a:p>
        </p:txBody>
      </p:sp>
      <p:sp>
        <p:nvSpPr>
          <p:cNvPr id="656135740" name="ZoneTexte 17"/>
          <p:cNvSpPr txBox="1"/>
          <p:nvPr/>
        </p:nvSpPr>
        <p:spPr bwMode="auto">
          <a:xfrm>
            <a:off x="6255544" y="2826245"/>
            <a:ext cx="1569226" cy="518195"/>
          </a:xfrm>
          <a:prstGeom prst="rect">
            <a:avLst/>
          </a:prstGeom>
          <a:noFill/>
        </p:spPr>
        <p:txBody>
          <a:bodyPr wrap="square" rtlCol="0">
            <a:spAutoFit/>
          </a:bodyPr>
          <a:lstStyle/>
          <a:p>
            <a:pPr>
              <a:defRPr/>
            </a:pPr>
            <a:r>
              <a:rPr lang="fr-FR" sz="1400" b="1" dirty="0">
                <a:solidFill>
                  <a:schemeClr val="tx1"/>
                </a:solidFill>
              </a:rPr>
              <a:t>Mise en place du projet</a:t>
            </a:r>
            <a:endParaRPr lang="fr-FR" sz="1400" b="1" dirty="0">
              <a:solidFill>
                <a:srgbClr val="FF0000"/>
              </a:solidFill>
            </a:endParaRPr>
          </a:p>
        </p:txBody>
      </p:sp>
      <p:sp>
        <p:nvSpPr>
          <p:cNvPr id="1631390881" name="ZoneTexte 21"/>
          <p:cNvSpPr txBox="1"/>
          <p:nvPr/>
        </p:nvSpPr>
        <p:spPr bwMode="auto">
          <a:xfrm>
            <a:off x="619531" y="3599281"/>
            <a:ext cx="2992600" cy="1371636"/>
          </a:xfrm>
          <a:prstGeom prst="rect">
            <a:avLst/>
          </a:prstGeom>
          <a:noFill/>
        </p:spPr>
        <p:txBody>
          <a:bodyPr wrap="square" rtlCol="0">
            <a:noAutofit/>
          </a:bodyPr>
          <a:lstStyle/>
          <a:p>
            <a:pPr>
              <a:defRPr/>
            </a:pPr>
            <a:r>
              <a:rPr lang="fr-FR" sz="1400" b="1"/>
              <a:t>Exemple 1</a:t>
            </a:r>
            <a:endParaRPr sz="2000"/>
          </a:p>
          <a:p>
            <a:pPr>
              <a:defRPr/>
            </a:pPr>
            <a:r>
              <a:rPr lang="fr-FR" sz="1400" b="1"/>
              <a:t>Action de science participative : Inventaire faunistique et floristique d’un site (GMNF)</a:t>
            </a:r>
          </a:p>
        </p:txBody>
      </p:sp>
      <p:sp>
        <p:nvSpPr>
          <p:cNvPr id="802638963" name="ZoneTexte 23"/>
          <p:cNvSpPr txBox="1"/>
          <p:nvPr/>
        </p:nvSpPr>
        <p:spPr bwMode="auto">
          <a:xfrm>
            <a:off x="5010079" y="3870273"/>
            <a:ext cx="4858366" cy="518194"/>
          </a:xfrm>
          <a:prstGeom prst="rect">
            <a:avLst/>
          </a:prstGeom>
          <a:noFill/>
        </p:spPr>
        <p:txBody>
          <a:bodyPr wrap="square" rtlCol="0">
            <a:noAutofit/>
          </a:bodyPr>
          <a:lstStyle/>
          <a:p>
            <a:pPr>
              <a:defRPr/>
            </a:pPr>
            <a:r>
              <a:rPr lang="fr-FR" sz="1400" b="1" dirty="0"/>
              <a:t>Réalisation et mise en place du projet, des actions… </a:t>
            </a:r>
          </a:p>
        </p:txBody>
      </p:sp>
      <p:sp>
        <p:nvSpPr>
          <p:cNvPr id="593832174" name="ZoneTexte 26"/>
          <p:cNvSpPr txBox="1"/>
          <p:nvPr/>
        </p:nvSpPr>
        <p:spPr bwMode="auto">
          <a:xfrm>
            <a:off x="684407" y="2871494"/>
            <a:ext cx="1569226" cy="523220"/>
          </a:xfrm>
          <a:prstGeom prst="rect">
            <a:avLst/>
          </a:prstGeom>
          <a:noFill/>
        </p:spPr>
        <p:txBody>
          <a:bodyPr wrap="square" rtlCol="0">
            <a:spAutoFit/>
          </a:bodyPr>
          <a:lstStyle/>
          <a:p>
            <a:pPr>
              <a:defRPr/>
            </a:pPr>
            <a:r>
              <a:rPr lang="fr-FR" sz="1400" b="1" dirty="0">
                <a:solidFill>
                  <a:schemeClr val="tx1"/>
                </a:solidFill>
              </a:rPr>
              <a:t>Analyse de la commande</a:t>
            </a:r>
            <a:endParaRPr lang="fr-FR" sz="1400" b="1" dirty="0">
              <a:solidFill>
                <a:srgbClr val="FF0000"/>
              </a:solidFill>
            </a:endParaRPr>
          </a:p>
        </p:txBody>
      </p:sp>
      <p:sp>
        <p:nvSpPr>
          <p:cNvPr id="875435433" name="ZoneTexte 28"/>
          <p:cNvSpPr txBox="1"/>
          <p:nvPr/>
        </p:nvSpPr>
        <p:spPr bwMode="auto">
          <a:xfrm>
            <a:off x="3207766" y="2799279"/>
            <a:ext cx="2229629" cy="731555"/>
          </a:xfrm>
          <a:prstGeom prst="rect">
            <a:avLst/>
          </a:prstGeom>
          <a:noFill/>
        </p:spPr>
        <p:txBody>
          <a:bodyPr wrap="square" rtlCol="0">
            <a:spAutoFit/>
          </a:bodyPr>
          <a:lstStyle/>
          <a:p>
            <a:pPr>
              <a:defRPr/>
            </a:pPr>
            <a:r>
              <a:rPr lang="fr-FR" sz="1400" b="1">
                <a:solidFill>
                  <a:schemeClr val="tx1"/>
                </a:solidFill>
              </a:rPr>
              <a:t>Propositions d’actions, délibérations,  décisions…</a:t>
            </a:r>
            <a:endParaRPr lang="fr-FR" sz="1400" b="1">
              <a:solidFill>
                <a:srgbClr val="FF0000"/>
              </a:solidFill>
            </a:endParaRPr>
          </a:p>
        </p:txBody>
      </p:sp>
      <p:sp>
        <p:nvSpPr>
          <p:cNvPr id="1472564733" name="ZoneTexte 31"/>
          <p:cNvSpPr txBox="1"/>
          <p:nvPr/>
        </p:nvSpPr>
        <p:spPr bwMode="auto">
          <a:xfrm>
            <a:off x="9868446" y="2905530"/>
            <a:ext cx="1569226" cy="307777"/>
          </a:xfrm>
          <a:prstGeom prst="rect">
            <a:avLst/>
          </a:prstGeom>
          <a:noFill/>
        </p:spPr>
        <p:txBody>
          <a:bodyPr wrap="square" rtlCol="0">
            <a:spAutoFit/>
          </a:bodyPr>
          <a:lstStyle/>
          <a:p>
            <a:pPr>
              <a:defRPr/>
            </a:pPr>
            <a:r>
              <a:rPr lang="fr-FR" sz="1400" b="1" dirty="0"/>
              <a:t>Oral individuel</a:t>
            </a:r>
            <a:endParaRPr lang="fr-FR" sz="1400" b="1" dirty="0">
              <a:solidFill>
                <a:srgbClr val="FF0000"/>
              </a:solidFill>
            </a:endParaRPr>
          </a:p>
        </p:txBody>
      </p:sp>
      <p:sp>
        <p:nvSpPr>
          <p:cNvPr id="1474747717" name="ZoneTexte 33"/>
          <p:cNvSpPr txBox="1"/>
          <p:nvPr/>
        </p:nvSpPr>
        <p:spPr bwMode="auto">
          <a:xfrm>
            <a:off x="322371" y="2503148"/>
            <a:ext cx="1117517" cy="304835"/>
          </a:xfrm>
          <a:prstGeom prst="rect">
            <a:avLst/>
          </a:prstGeom>
          <a:noFill/>
        </p:spPr>
        <p:txBody>
          <a:bodyPr wrap="none" rtlCol="0">
            <a:spAutoFit/>
          </a:bodyPr>
          <a:lstStyle/>
          <a:p>
            <a:pPr>
              <a:defRPr/>
            </a:pPr>
            <a:r>
              <a:rPr lang="fr-FR" sz="1400" b="1"/>
              <a:t>septembre</a:t>
            </a:r>
          </a:p>
        </p:txBody>
      </p:sp>
      <p:sp>
        <p:nvSpPr>
          <p:cNvPr id="2138972761" name="Pentagone 13"/>
          <p:cNvSpPr/>
          <p:nvPr/>
        </p:nvSpPr>
        <p:spPr bwMode="auto">
          <a:xfrm>
            <a:off x="578608" y="3576248"/>
            <a:ext cx="11232444" cy="1069821"/>
          </a:xfrm>
          <a:prstGeom prst="homePlate">
            <a:avLst>
              <a:gd name="adj"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04608355" name="ZoneTexte 21"/>
          <p:cNvSpPr txBox="1"/>
          <p:nvPr/>
        </p:nvSpPr>
        <p:spPr bwMode="auto">
          <a:xfrm>
            <a:off x="619531" y="3599281"/>
            <a:ext cx="2992600" cy="1371636"/>
          </a:xfrm>
          <a:prstGeom prst="rect">
            <a:avLst/>
          </a:prstGeom>
          <a:noFill/>
        </p:spPr>
        <p:txBody>
          <a:bodyPr wrap="square" rtlCol="0">
            <a:noAutofit/>
          </a:bodyPr>
          <a:lstStyle/>
          <a:p>
            <a:pPr>
              <a:defRPr/>
            </a:pPr>
            <a:r>
              <a:rPr lang="fr-FR" sz="1400" b="1"/>
              <a:t>Exemple 1 (GMNF)</a:t>
            </a:r>
            <a:endParaRPr sz="2000"/>
          </a:p>
          <a:p>
            <a:pPr>
              <a:defRPr/>
            </a:pPr>
            <a:r>
              <a:rPr lang="fr-FR" sz="1400" b="1"/>
              <a:t>Action de science participative : Inventaire faunistique et floristique d’un site </a:t>
            </a:r>
          </a:p>
        </p:txBody>
      </p:sp>
      <p:sp>
        <p:nvSpPr>
          <p:cNvPr id="1740842635" name="ZoneTexte 23"/>
          <p:cNvSpPr txBox="1"/>
          <p:nvPr/>
        </p:nvSpPr>
        <p:spPr bwMode="auto">
          <a:xfrm>
            <a:off x="5010079" y="3870273"/>
            <a:ext cx="4858366" cy="518194"/>
          </a:xfrm>
          <a:prstGeom prst="rect">
            <a:avLst/>
          </a:prstGeom>
          <a:noFill/>
        </p:spPr>
        <p:txBody>
          <a:bodyPr wrap="square" rtlCol="0">
            <a:noAutofit/>
          </a:bodyPr>
          <a:lstStyle/>
          <a:p>
            <a:pPr>
              <a:defRPr/>
            </a:pPr>
            <a:r>
              <a:rPr lang="fr-FR" sz="1400" b="1" dirty="0"/>
              <a:t>Réalisation et mise en place du projet, des actions… </a:t>
            </a:r>
          </a:p>
        </p:txBody>
      </p:sp>
      <p:sp>
        <p:nvSpPr>
          <p:cNvPr id="1176855391" name="Rectangle avec coins arrondis en diagonale 1"/>
          <p:cNvSpPr/>
          <p:nvPr/>
        </p:nvSpPr>
        <p:spPr bwMode="auto">
          <a:xfrm>
            <a:off x="531639" y="4761332"/>
            <a:ext cx="1444977" cy="1035141"/>
          </a:xfrm>
          <a:prstGeom prst="round2DiagRect">
            <a:avLst>
              <a:gd name="adj1" fmla="val 1666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a:t>Explicitation des attentes (travail sur les grilles)</a:t>
            </a:r>
          </a:p>
        </p:txBody>
      </p:sp>
      <p:sp>
        <p:nvSpPr>
          <p:cNvPr id="1041249608" name="Rectangle avec coins arrondis en diagonale 36"/>
          <p:cNvSpPr/>
          <p:nvPr/>
        </p:nvSpPr>
        <p:spPr bwMode="auto">
          <a:xfrm>
            <a:off x="2015578" y="4761332"/>
            <a:ext cx="1770234" cy="1035141"/>
          </a:xfrm>
          <a:prstGeom prst="round2DiagRect">
            <a:avLst>
              <a:gd name="adj1" fmla="val 1666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a:t>Travail sur les modalités de fonctionnement du groupe</a:t>
            </a:r>
          </a:p>
        </p:txBody>
      </p:sp>
      <p:sp>
        <p:nvSpPr>
          <p:cNvPr id="1550287259" name="Rectangle avec coins arrondis en diagonale 37"/>
          <p:cNvSpPr/>
          <p:nvPr/>
        </p:nvSpPr>
        <p:spPr bwMode="auto">
          <a:xfrm>
            <a:off x="5194355" y="4761333"/>
            <a:ext cx="3251199" cy="1035141"/>
          </a:xfrm>
          <a:prstGeom prst="round2DiagRect">
            <a:avLst>
              <a:gd name="adj1" fmla="val 1666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a:t>Points d’étapes sur le positionnement des apprenants (évaluation entre pairs, autoévaluation)</a:t>
            </a:r>
          </a:p>
        </p:txBody>
      </p:sp>
      <p:sp>
        <p:nvSpPr>
          <p:cNvPr id="1770777290" name="Rectangle avec coins arrondis en diagonale 22"/>
          <p:cNvSpPr/>
          <p:nvPr/>
        </p:nvSpPr>
        <p:spPr bwMode="auto">
          <a:xfrm>
            <a:off x="9228908" y="4761331"/>
            <a:ext cx="1045444" cy="1035141"/>
          </a:xfrm>
          <a:prstGeom prst="round2DiagRect">
            <a:avLst>
              <a:gd name="adj1" fmla="val 1666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t>Bilan du projet</a:t>
            </a:r>
          </a:p>
        </p:txBody>
      </p:sp>
      <p:sp>
        <p:nvSpPr>
          <p:cNvPr id="2069967563" name="Organigramme : Connecteur 24"/>
          <p:cNvSpPr/>
          <p:nvPr/>
        </p:nvSpPr>
        <p:spPr bwMode="auto">
          <a:xfrm>
            <a:off x="1137310" y="4630507"/>
            <a:ext cx="233633" cy="14638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599809214" name="Organigramme : Connecteur 25"/>
          <p:cNvSpPr/>
          <p:nvPr/>
        </p:nvSpPr>
        <p:spPr bwMode="auto">
          <a:xfrm>
            <a:off x="2408209" y="4628794"/>
            <a:ext cx="233633" cy="14638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481192182" name="Organigramme : Connecteur 29"/>
          <p:cNvSpPr/>
          <p:nvPr/>
        </p:nvSpPr>
        <p:spPr bwMode="auto">
          <a:xfrm>
            <a:off x="5581776" y="4634503"/>
            <a:ext cx="233633" cy="14638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55071946" name="Organigramme : Connecteur 30"/>
          <p:cNvSpPr/>
          <p:nvPr/>
        </p:nvSpPr>
        <p:spPr bwMode="auto">
          <a:xfrm>
            <a:off x="7951053" y="4646069"/>
            <a:ext cx="233633" cy="14638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2007441366" name="Organigramme : Connecteur 35"/>
          <p:cNvSpPr/>
          <p:nvPr/>
        </p:nvSpPr>
        <p:spPr bwMode="auto">
          <a:xfrm>
            <a:off x="9634813" y="4630507"/>
            <a:ext cx="233633" cy="14638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22686228" name="ZoneTexte 34"/>
          <p:cNvSpPr txBox="1"/>
          <p:nvPr/>
        </p:nvSpPr>
        <p:spPr bwMode="auto">
          <a:xfrm>
            <a:off x="9854464" y="2545555"/>
            <a:ext cx="2109729" cy="304835"/>
          </a:xfrm>
          <a:prstGeom prst="rect">
            <a:avLst/>
          </a:prstGeom>
          <a:noFill/>
        </p:spPr>
        <p:txBody>
          <a:bodyPr wrap="none" rtlCol="0">
            <a:spAutoFit/>
          </a:bodyPr>
          <a:lstStyle/>
          <a:p>
            <a:pPr>
              <a:defRPr/>
            </a:pPr>
            <a:r>
              <a:rPr lang="fr-FR" sz="1400" b="1"/>
              <a:t>Fin de première année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32667664" name="Titre 6"/>
          <p:cNvSpPr>
            <a:spLocks noGrp="1"/>
          </p:cNvSpPr>
          <p:nvPr>
            <p:ph type="title"/>
          </p:nvPr>
        </p:nvSpPr>
        <p:spPr bwMode="auto">
          <a:xfrm>
            <a:off x="1780479" y="287677"/>
            <a:ext cx="10109335" cy="959999"/>
          </a:xfrm>
        </p:spPr>
        <p:txBody>
          <a:bodyPr/>
          <a:lstStyle/>
          <a:p>
            <a:pPr>
              <a:defRPr/>
            </a:pPr>
            <a:r>
              <a:rPr lang="fr-FR" sz="2800"/>
              <a:t>1- </a:t>
            </a:r>
            <a:r>
              <a:rPr lang="fr-FR" sz="2200"/>
              <a:t>Trois scénarios MG4</a:t>
            </a:r>
            <a:r>
              <a:rPr lang="fr-FR" sz="2800" b="1" i="0" u="none" strike="noStrike" cap="none" spc="0">
                <a:solidFill>
                  <a:schemeClr val="tx1"/>
                </a:solidFill>
                <a:latin typeface="+mj-lt"/>
                <a:ea typeface="+mj-ea"/>
                <a:cs typeface="+mj-cs"/>
              </a:rPr>
              <a:t> Repères et principes</a:t>
            </a:r>
            <a:endParaRPr sz="2800"/>
          </a:p>
        </p:txBody>
      </p:sp>
      <p:sp>
        <p:nvSpPr>
          <p:cNvPr id="984211148" name="Espace réservé de la date 1"/>
          <p:cNvSpPr>
            <a:spLocks noGrp="1"/>
          </p:cNvSpPr>
          <p:nvPr>
            <p:ph type="dt" sz="half" idx="10"/>
          </p:nvPr>
        </p:nvSpPr>
        <p:spPr bwMode="auto">
          <a:xfrm>
            <a:off x="10153476" y="6415555"/>
            <a:ext cx="1559999" cy="479999"/>
          </a:xfrm>
        </p:spPr>
        <p:txBody>
          <a:bodyPr/>
          <a:lstStyle/>
          <a:p>
            <a:pPr algn="r" defTabSz="1219185">
              <a:defRPr/>
            </a:pPr>
            <a:fld id="{2260CD2A-493B-119C-7CFB-81E0CAA837DB}" type="datetime1">
              <a:rPr lang="fr-FR" cap="all">
                <a:solidFill>
                  <a:srgbClr val="000000"/>
                </a:solidFill>
                <a:latin typeface="Marianne"/>
              </a:rPr>
              <a:t>15/06/2022</a:t>
            </a:fld>
            <a:endParaRPr lang="fr-FR" cap="all">
              <a:solidFill>
                <a:srgbClr val="000000"/>
              </a:solidFill>
              <a:latin typeface="Marianne"/>
            </a:endParaRPr>
          </a:p>
        </p:txBody>
      </p:sp>
      <p:sp>
        <p:nvSpPr>
          <p:cNvPr id="358933295" name="Espace réservé du pied de page 2"/>
          <p:cNvSpPr>
            <a:spLocks noGrp="1"/>
          </p:cNvSpPr>
          <p:nvPr>
            <p:ph type="ftr" sz="quarter" idx="11"/>
          </p:nvPr>
        </p:nvSpPr>
        <p:spPr bwMode="auto">
          <a:xfrm>
            <a:off x="462584" y="6286204"/>
            <a:ext cx="7871999" cy="479999"/>
          </a:xfrm>
        </p:spPr>
        <p:txBody>
          <a:bodyPr/>
          <a:lstStyle/>
          <a:p>
            <a:pPr defTabSz="1219185">
              <a:defRPr/>
            </a:pPr>
            <a:r>
              <a:rPr lang="fr-FR" dirty="0">
                <a:solidFill>
                  <a:srgbClr val="000000"/>
                </a:solidFill>
                <a:latin typeface="Marianne"/>
              </a:rPr>
              <a:t>ENSFEA / Inspection de l’enseignement agricole</a:t>
            </a:r>
            <a:endParaRPr dirty="0"/>
          </a:p>
        </p:txBody>
      </p:sp>
      <p:sp>
        <p:nvSpPr>
          <p:cNvPr id="1386048345" name="Espace réservé du numéro de diapositive 3"/>
          <p:cNvSpPr>
            <a:spLocks noGrp="1"/>
          </p:cNvSpPr>
          <p:nvPr>
            <p:ph type="sldNum" sz="quarter" idx="12"/>
          </p:nvPr>
        </p:nvSpPr>
        <p:spPr bwMode="auto">
          <a:xfrm>
            <a:off x="8461773" y="6415555"/>
            <a:ext cx="1800000" cy="479999"/>
          </a:xfrm>
        </p:spPr>
        <p:txBody>
          <a:bodyPr/>
          <a:lstStyle/>
          <a:p>
            <a:pPr defTabSz="1219185">
              <a:defRPr/>
            </a:pPr>
            <a:fld id="{D65B26A7-BE10-55A6-6508-01D5A03B08B3}" type="slidenum">
              <a:rPr lang="fr-FR">
                <a:solidFill>
                  <a:srgbClr val="000000"/>
                </a:solidFill>
                <a:latin typeface="Marianne"/>
              </a:rPr>
              <a:t>35</a:t>
            </a:fld>
            <a:endParaRPr lang="fr-FR">
              <a:solidFill>
                <a:srgbClr val="000000"/>
              </a:solidFill>
              <a:latin typeface="Marianne"/>
            </a:endParaRPr>
          </a:p>
        </p:txBody>
      </p:sp>
      <p:sp>
        <p:nvSpPr>
          <p:cNvPr id="1920107153" name="Pentagone 7"/>
          <p:cNvSpPr/>
          <p:nvPr/>
        </p:nvSpPr>
        <p:spPr bwMode="auto">
          <a:xfrm>
            <a:off x="395314" y="4245957"/>
            <a:ext cx="11214585" cy="683252"/>
          </a:xfrm>
          <a:prstGeom prst="homePlate">
            <a:avLst>
              <a:gd name="adj" fmla="val 50000"/>
            </a:avLst>
          </a:prstGeom>
          <a:solidFill>
            <a:schemeClr val="accent1">
              <a:lumMod val="25000"/>
              <a:lumOff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79340950" name="Rectangle avec flèche vers le bas 10"/>
          <p:cNvSpPr/>
          <p:nvPr/>
        </p:nvSpPr>
        <p:spPr bwMode="auto">
          <a:xfrm>
            <a:off x="395316" y="2397726"/>
            <a:ext cx="1725789" cy="1589331"/>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Commande d’un projet à mener dans la classe</a:t>
            </a:r>
            <a:endParaRPr lang="fr-FR" sz="1200" b="1" dirty="0">
              <a:solidFill>
                <a:srgbClr val="FF0000"/>
              </a:solidFill>
            </a:endParaRPr>
          </a:p>
        </p:txBody>
      </p:sp>
      <p:sp>
        <p:nvSpPr>
          <p:cNvPr id="1021414563" name="Rectangle avec flèche vers le bas 11"/>
          <p:cNvSpPr/>
          <p:nvPr/>
        </p:nvSpPr>
        <p:spPr bwMode="auto">
          <a:xfrm>
            <a:off x="2226906" y="2307983"/>
            <a:ext cx="8034867" cy="1679073"/>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Réalisation du projet par la classe avec mise en place d’un fonctionnement bien spécifique (bureau-assemblée générale, réunions régulières, planning, commissions, tâches précises mais tournantes…)</a:t>
            </a:r>
            <a:endParaRPr sz="1400" b="1" dirty="0">
              <a:solidFill>
                <a:schemeClr val="tx1"/>
              </a:solidFill>
            </a:endParaRPr>
          </a:p>
        </p:txBody>
      </p:sp>
      <p:sp>
        <p:nvSpPr>
          <p:cNvPr id="461789802" name="Rectangle avec flèche vers le bas 12"/>
          <p:cNvSpPr/>
          <p:nvPr/>
        </p:nvSpPr>
        <p:spPr bwMode="auto">
          <a:xfrm>
            <a:off x="10319452" y="2197818"/>
            <a:ext cx="1332086" cy="1773149"/>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Situation d’évaluation</a:t>
            </a:r>
            <a:endParaRPr sz="1400" dirty="0">
              <a:solidFill>
                <a:schemeClr val="tx1"/>
              </a:solidFill>
            </a:endParaRPr>
          </a:p>
          <a:p>
            <a:pPr algn="ctr">
              <a:defRPr/>
            </a:pPr>
            <a:r>
              <a:rPr lang="fr-FR" sz="1400" b="1" dirty="0">
                <a:solidFill>
                  <a:schemeClr val="tx1"/>
                </a:solidFill>
              </a:rPr>
              <a:t>C4.2 et C4.3</a:t>
            </a:r>
            <a:endParaRPr lang="fr-FR" sz="1200" b="1" dirty="0">
              <a:solidFill>
                <a:srgbClr val="FF0000"/>
              </a:solidFill>
            </a:endParaRPr>
          </a:p>
        </p:txBody>
      </p:sp>
      <p:sp>
        <p:nvSpPr>
          <p:cNvPr id="1185213754" name="ZoneTexte 17"/>
          <p:cNvSpPr txBox="1"/>
          <p:nvPr/>
        </p:nvSpPr>
        <p:spPr bwMode="auto">
          <a:xfrm>
            <a:off x="6349136" y="4254527"/>
            <a:ext cx="1569224" cy="518195"/>
          </a:xfrm>
          <a:prstGeom prst="rect">
            <a:avLst/>
          </a:prstGeom>
          <a:noFill/>
        </p:spPr>
        <p:txBody>
          <a:bodyPr wrap="square" rtlCol="0">
            <a:spAutoFit/>
          </a:bodyPr>
          <a:lstStyle/>
          <a:p>
            <a:pPr>
              <a:defRPr/>
            </a:pPr>
            <a:r>
              <a:rPr lang="fr-FR" sz="1400" b="1" dirty="0">
                <a:solidFill>
                  <a:schemeClr val="tx1"/>
                </a:solidFill>
              </a:rPr>
              <a:t>Mise en place du projet</a:t>
            </a:r>
            <a:endParaRPr lang="fr-FR" sz="1400" b="1" dirty="0">
              <a:solidFill>
                <a:srgbClr val="FF0000"/>
              </a:solidFill>
            </a:endParaRPr>
          </a:p>
        </p:txBody>
      </p:sp>
      <p:sp>
        <p:nvSpPr>
          <p:cNvPr id="1448012225" name="ZoneTexte 28"/>
          <p:cNvSpPr txBox="1"/>
          <p:nvPr/>
        </p:nvSpPr>
        <p:spPr bwMode="auto">
          <a:xfrm>
            <a:off x="2994994" y="4254527"/>
            <a:ext cx="2229628" cy="731555"/>
          </a:xfrm>
          <a:prstGeom prst="rect">
            <a:avLst/>
          </a:prstGeom>
          <a:noFill/>
        </p:spPr>
        <p:txBody>
          <a:bodyPr wrap="square" rtlCol="0">
            <a:spAutoFit/>
          </a:bodyPr>
          <a:lstStyle/>
          <a:p>
            <a:pPr>
              <a:defRPr/>
            </a:pPr>
            <a:r>
              <a:rPr lang="fr-FR" sz="1400" b="1">
                <a:solidFill>
                  <a:schemeClr val="tx1"/>
                </a:solidFill>
              </a:rPr>
              <a:t>Propositions d’actions, délibérations,  décisions…</a:t>
            </a:r>
            <a:endParaRPr sz="1400" b="1">
              <a:solidFill>
                <a:schemeClr val="tx1"/>
              </a:solidFill>
            </a:endParaRPr>
          </a:p>
        </p:txBody>
      </p:sp>
      <p:sp>
        <p:nvSpPr>
          <p:cNvPr id="569402399" name="ZoneTexte 31"/>
          <p:cNvSpPr txBox="1"/>
          <p:nvPr/>
        </p:nvSpPr>
        <p:spPr bwMode="auto">
          <a:xfrm>
            <a:off x="9927376" y="4365104"/>
            <a:ext cx="1569224" cy="304835"/>
          </a:xfrm>
          <a:prstGeom prst="rect">
            <a:avLst/>
          </a:prstGeom>
          <a:noFill/>
        </p:spPr>
        <p:txBody>
          <a:bodyPr wrap="square" rtlCol="0">
            <a:spAutoFit/>
          </a:bodyPr>
          <a:lstStyle/>
          <a:p>
            <a:pPr>
              <a:defRPr/>
            </a:pPr>
            <a:r>
              <a:rPr lang="fr-FR" sz="1400" b="1" dirty="0">
                <a:solidFill>
                  <a:schemeClr val="tx1"/>
                </a:solidFill>
              </a:rPr>
              <a:t>Oral individuel</a:t>
            </a:r>
            <a:endParaRPr lang="fr-FR" sz="1400" b="1" dirty="0">
              <a:solidFill>
                <a:srgbClr val="FF0000"/>
              </a:solidFill>
            </a:endParaRPr>
          </a:p>
        </p:txBody>
      </p:sp>
      <p:sp>
        <p:nvSpPr>
          <p:cNvPr id="1068991541" name="ZoneTexte 33"/>
          <p:cNvSpPr txBox="1"/>
          <p:nvPr/>
        </p:nvSpPr>
        <p:spPr bwMode="auto">
          <a:xfrm>
            <a:off x="321404" y="3956200"/>
            <a:ext cx="1117517" cy="304835"/>
          </a:xfrm>
          <a:prstGeom prst="rect">
            <a:avLst/>
          </a:prstGeom>
          <a:noFill/>
        </p:spPr>
        <p:txBody>
          <a:bodyPr wrap="none" rtlCol="0">
            <a:spAutoFit/>
          </a:bodyPr>
          <a:lstStyle/>
          <a:p>
            <a:pPr>
              <a:defRPr/>
            </a:pPr>
            <a:r>
              <a:rPr lang="fr-FR" sz="1400" b="1"/>
              <a:t>septembre</a:t>
            </a:r>
          </a:p>
        </p:txBody>
      </p:sp>
      <p:grpSp>
        <p:nvGrpSpPr>
          <p:cNvPr id="1425169975" name="Groupe 1425169974"/>
          <p:cNvGrpSpPr/>
          <p:nvPr/>
        </p:nvGrpSpPr>
        <p:grpSpPr bwMode="auto">
          <a:xfrm>
            <a:off x="398832" y="5157192"/>
            <a:ext cx="11323130" cy="1169683"/>
            <a:chOff x="0" y="0"/>
            <a:chExt cx="11323130" cy="1169683"/>
          </a:xfrm>
        </p:grpSpPr>
        <p:sp>
          <p:nvSpPr>
            <p:cNvPr id="2097522890" name="Pentagone 13"/>
            <p:cNvSpPr/>
            <p:nvPr/>
          </p:nvSpPr>
          <p:spPr bwMode="auto">
            <a:xfrm>
              <a:off x="0" y="0"/>
              <a:ext cx="11323130" cy="984909"/>
            </a:xfrm>
            <a:prstGeom prst="homePlate">
              <a:avLst>
                <a:gd name="adj"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2010622375" name="ZoneTexte 18"/>
            <p:cNvSpPr txBox="1"/>
            <p:nvPr/>
          </p:nvSpPr>
          <p:spPr bwMode="auto">
            <a:xfrm>
              <a:off x="9357321" y="94545"/>
              <a:ext cx="1895384" cy="313647"/>
            </a:xfrm>
            <a:prstGeom prst="rect">
              <a:avLst/>
            </a:prstGeom>
            <a:noFill/>
          </p:spPr>
          <p:txBody>
            <a:bodyPr wrap="square" rtlCol="0">
              <a:noAutofit/>
            </a:bodyPr>
            <a:lstStyle/>
            <a:p>
              <a:pPr>
                <a:defRPr/>
              </a:pPr>
              <a:r>
                <a:rPr lang="fr-FR" sz="1400" b="1"/>
                <a:t>oraux</a:t>
              </a:r>
            </a:p>
          </p:txBody>
        </p:sp>
        <p:sp>
          <p:nvSpPr>
            <p:cNvPr id="933851965" name="ZoneTexte 21"/>
            <p:cNvSpPr txBox="1"/>
            <p:nvPr/>
          </p:nvSpPr>
          <p:spPr bwMode="auto">
            <a:xfrm>
              <a:off x="92352" y="19746"/>
              <a:ext cx="2202886" cy="1149935"/>
            </a:xfrm>
            <a:prstGeom prst="rect">
              <a:avLst/>
            </a:prstGeom>
            <a:noFill/>
          </p:spPr>
          <p:txBody>
            <a:bodyPr wrap="square" rtlCol="0">
              <a:noAutofit/>
            </a:bodyPr>
            <a:lstStyle/>
            <a:p>
              <a:pPr>
                <a:defRPr/>
              </a:pPr>
              <a:r>
                <a:rPr lang="fr-FR" sz="1400" b="1" dirty="0"/>
                <a:t>Exemple 2 (SAPAT)</a:t>
              </a:r>
              <a:endParaRPr sz="2000" dirty="0"/>
            </a:p>
            <a:p>
              <a:pPr>
                <a:defRPr/>
              </a:pPr>
              <a:r>
                <a:rPr lang="fr-FR" sz="1400" b="1" dirty="0"/>
                <a:t>Etude d’un projet de création/organisation d’un festival culturel</a:t>
              </a:r>
              <a:endParaRPr sz="2000" dirty="0"/>
            </a:p>
            <a:p>
              <a:pPr>
                <a:defRPr/>
              </a:pPr>
              <a:endParaRPr lang="fr-FR" sz="1400" b="1" dirty="0"/>
            </a:p>
          </p:txBody>
        </p:sp>
        <p:sp>
          <p:nvSpPr>
            <p:cNvPr id="1130933624" name="ZoneTexte 23"/>
            <p:cNvSpPr txBox="1"/>
            <p:nvPr/>
          </p:nvSpPr>
          <p:spPr bwMode="auto">
            <a:xfrm>
              <a:off x="5499587" y="94544"/>
              <a:ext cx="3616022" cy="522720"/>
            </a:xfrm>
            <a:prstGeom prst="rect">
              <a:avLst/>
            </a:prstGeom>
            <a:noFill/>
          </p:spPr>
          <p:txBody>
            <a:bodyPr wrap="square" rtlCol="0">
              <a:noAutofit/>
            </a:bodyPr>
            <a:lstStyle/>
            <a:p>
              <a:pPr>
                <a:defRPr/>
              </a:pPr>
              <a:r>
                <a:rPr lang="fr-FR" sz="1400" b="1" dirty="0"/>
                <a:t>Réalisation et mise en place du projet, des actions… </a:t>
              </a:r>
            </a:p>
          </p:txBody>
        </p:sp>
        <p:sp>
          <p:nvSpPr>
            <p:cNvPr id="915403591" name="ZoneTexte 32"/>
            <p:cNvSpPr txBox="1"/>
            <p:nvPr/>
          </p:nvSpPr>
          <p:spPr bwMode="auto">
            <a:xfrm>
              <a:off x="2454921" y="477"/>
              <a:ext cx="2803651" cy="940863"/>
            </a:xfrm>
            <a:prstGeom prst="rect">
              <a:avLst/>
            </a:prstGeom>
            <a:noFill/>
          </p:spPr>
          <p:txBody>
            <a:bodyPr wrap="square" rtlCol="0">
              <a:noAutofit/>
            </a:bodyPr>
            <a:lstStyle/>
            <a:p>
              <a:pPr>
                <a:defRPr/>
              </a:pPr>
              <a:r>
                <a:rPr lang="fr-FR" sz="1400" b="1"/>
                <a:t>Action culturelle en relation avec cette manifestation (résidence d’artistes dans l’établissement)</a:t>
              </a:r>
            </a:p>
          </p:txBody>
        </p:sp>
      </p:grpSp>
      <p:sp>
        <p:nvSpPr>
          <p:cNvPr id="424535907" name="ZoneTexte 8"/>
          <p:cNvSpPr txBox="1"/>
          <p:nvPr/>
        </p:nvSpPr>
        <p:spPr bwMode="auto">
          <a:xfrm>
            <a:off x="2017311" y="1160197"/>
            <a:ext cx="7970589" cy="873510"/>
          </a:xfrm>
          <a:prstGeom prst="rect">
            <a:avLst/>
          </a:prstGeom>
          <a:solidFill>
            <a:schemeClr val="accent4">
              <a:lumMod val="20000"/>
              <a:lumOff val="80000"/>
            </a:schemeClr>
          </a:solidFill>
          <a:ln>
            <a:solidFill>
              <a:schemeClr val="tx1"/>
            </a:solidFill>
          </a:ln>
        </p:spPr>
        <p:txBody>
          <a:bodyPr wrap="square" rtlCol="0">
            <a:noAutofit/>
          </a:bodyPr>
          <a:lstStyle/>
          <a:p>
            <a:pPr>
              <a:defRPr/>
            </a:pPr>
            <a:r>
              <a:rPr lang="fr-FR" sz="1400" dirty="0"/>
              <a:t>Pour l’EDT les heures d’ESC (1h semaine), d’EMC (30mn semaine) et la plage EIE (2h semaine) peuvent être positionnées sur la même demi-journée. Et lorsque le projet est relié au domaine pro il est possible de mutualiser les horaires sur cette action.</a:t>
            </a:r>
            <a:endParaRPr sz="1400" dirty="0"/>
          </a:p>
        </p:txBody>
      </p:sp>
      <p:sp>
        <p:nvSpPr>
          <p:cNvPr id="1923419460" name="ZoneTexte 34"/>
          <p:cNvSpPr txBox="1"/>
          <p:nvPr/>
        </p:nvSpPr>
        <p:spPr bwMode="auto">
          <a:xfrm>
            <a:off x="9854462" y="3926522"/>
            <a:ext cx="2109729" cy="304835"/>
          </a:xfrm>
          <a:prstGeom prst="rect">
            <a:avLst/>
          </a:prstGeom>
          <a:noFill/>
        </p:spPr>
        <p:txBody>
          <a:bodyPr wrap="none" rtlCol="0">
            <a:spAutoFit/>
          </a:bodyPr>
          <a:lstStyle/>
          <a:p>
            <a:pPr>
              <a:defRPr/>
            </a:pPr>
            <a:r>
              <a:rPr lang="fr-FR" sz="1400" b="1"/>
              <a:t>Fin de première année</a:t>
            </a:r>
          </a:p>
        </p:txBody>
      </p:sp>
      <p:sp>
        <p:nvSpPr>
          <p:cNvPr id="25" name="ZoneTexte 26"/>
          <p:cNvSpPr txBox="1"/>
          <p:nvPr/>
        </p:nvSpPr>
        <p:spPr bwMode="auto">
          <a:xfrm>
            <a:off x="604200" y="4320057"/>
            <a:ext cx="1569226" cy="523220"/>
          </a:xfrm>
          <a:prstGeom prst="rect">
            <a:avLst/>
          </a:prstGeom>
          <a:noFill/>
        </p:spPr>
        <p:txBody>
          <a:bodyPr wrap="square" rtlCol="0">
            <a:spAutoFit/>
          </a:bodyPr>
          <a:lstStyle/>
          <a:p>
            <a:pPr>
              <a:defRPr/>
            </a:pPr>
            <a:r>
              <a:rPr lang="fr-FR" sz="1400" b="1" dirty="0">
                <a:solidFill>
                  <a:schemeClr val="tx1"/>
                </a:solidFill>
              </a:rPr>
              <a:t>Analyse de la commande</a:t>
            </a:r>
            <a:endParaRPr lang="fr-FR" sz="1400" b="1"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bwMode="auto">
        <a:xfrm>
          <a:off x="0" y="0"/>
          <a:ext cx="0" cy="0"/>
          <a:chOff x="0" y="0"/>
          <a:chExt cx="0" cy="0"/>
        </a:xfrm>
      </p:grpSpPr>
      <p:sp>
        <p:nvSpPr>
          <p:cNvPr id="1529674666" name="Titre 6"/>
          <p:cNvSpPr>
            <a:spLocks noGrp="1"/>
          </p:cNvSpPr>
          <p:nvPr>
            <p:ph type="title"/>
          </p:nvPr>
        </p:nvSpPr>
        <p:spPr bwMode="auto">
          <a:xfrm>
            <a:off x="1780479" y="287677"/>
            <a:ext cx="10109335" cy="959999"/>
          </a:xfrm>
        </p:spPr>
        <p:txBody>
          <a:bodyPr/>
          <a:lstStyle/>
          <a:p>
            <a:pPr>
              <a:defRPr/>
            </a:pPr>
            <a:r>
              <a:rPr lang="fr-FR" sz="2800" dirty="0"/>
              <a:t>1-</a:t>
            </a:r>
            <a:r>
              <a:rPr lang="fr-FR" sz="2200" dirty="0"/>
              <a:t> Trois scénarios MG4</a:t>
            </a:r>
            <a:r>
              <a:rPr lang="fr-FR" sz="2400" b="1" i="0" u="none" strike="noStrike" cap="none" spc="0" dirty="0">
                <a:solidFill>
                  <a:schemeClr val="tx1"/>
                </a:solidFill>
                <a:latin typeface="Marianne"/>
                <a:ea typeface="Arial"/>
                <a:cs typeface="Arial"/>
              </a:rPr>
              <a:t> </a:t>
            </a:r>
            <a:r>
              <a:rPr lang="fr-FR" sz="2800" b="1" i="0" u="none" strike="noStrike" cap="none" spc="0" dirty="0">
                <a:solidFill>
                  <a:schemeClr val="tx1"/>
                </a:solidFill>
                <a:latin typeface="+mj-lt"/>
                <a:ea typeface="+mj-ea"/>
                <a:cs typeface="+mj-cs"/>
              </a:rPr>
              <a:t>Scénario qui intègre la pluri</a:t>
            </a:r>
            <a:endParaRPr sz="2800" dirty="0"/>
          </a:p>
        </p:txBody>
      </p:sp>
      <p:sp>
        <p:nvSpPr>
          <p:cNvPr id="2104017045" name="Espace réservé de la date 1"/>
          <p:cNvSpPr>
            <a:spLocks noGrp="1"/>
          </p:cNvSpPr>
          <p:nvPr>
            <p:ph type="dt" sz="half" idx="10"/>
          </p:nvPr>
        </p:nvSpPr>
        <p:spPr bwMode="auto">
          <a:xfrm>
            <a:off x="10129331" y="6315853"/>
            <a:ext cx="1559999" cy="479999"/>
          </a:xfrm>
        </p:spPr>
        <p:txBody>
          <a:bodyPr/>
          <a:lstStyle/>
          <a:p>
            <a:pPr algn="r" defTabSz="1219185">
              <a:defRPr/>
            </a:pPr>
            <a:fld id="{56E0212C-CCC6-C078-A8D9-D4C5929D0D89}" type="datetime1">
              <a:rPr lang="fr-FR" cap="all">
                <a:solidFill>
                  <a:srgbClr val="000000"/>
                </a:solidFill>
                <a:latin typeface="Marianne"/>
              </a:rPr>
              <a:t>15/06/2022</a:t>
            </a:fld>
            <a:endParaRPr lang="fr-FR" cap="all">
              <a:solidFill>
                <a:srgbClr val="000000"/>
              </a:solidFill>
              <a:latin typeface="Marianne"/>
            </a:endParaRPr>
          </a:p>
        </p:txBody>
      </p:sp>
      <p:sp>
        <p:nvSpPr>
          <p:cNvPr id="847716435" name="Espace réservé du pied de page 2"/>
          <p:cNvSpPr>
            <a:spLocks noGrp="1"/>
          </p:cNvSpPr>
          <p:nvPr>
            <p:ph type="ftr" sz="quarter" idx="11"/>
          </p:nvPr>
        </p:nvSpPr>
        <p:spPr bwMode="auto">
          <a:xfrm>
            <a:off x="457331" y="6315853"/>
            <a:ext cx="7871999" cy="479999"/>
          </a:xfrm>
        </p:spPr>
        <p:txBody>
          <a:bodyPr/>
          <a:lstStyle/>
          <a:p>
            <a:pPr defTabSz="1219185">
              <a:defRPr/>
            </a:pPr>
            <a:r>
              <a:rPr lang="fr-FR" dirty="0">
                <a:solidFill>
                  <a:srgbClr val="000000"/>
                </a:solidFill>
                <a:latin typeface="Marianne"/>
              </a:rPr>
              <a:t>ENSFEA / Inspection de l’enseignement agricole</a:t>
            </a:r>
            <a:endParaRPr dirty="0"/>
          </a:p>
        </p:txBody>
      </p:sp>
      <p:sp>
        <p:nvSpPr>
          <p:cNvPr id="1952410399" name="Espace réservé du numéro de diapositive 3"/>
          <p:cNvSpPr>
            <a:spLocks noGrp="1"/>
          </p:cNvSpPr>
          <p:nvPr>
            <p:ph type="sldNum" sz="quarter" idx="12"/>
          </p:nvPr>
        </p:nvSpPr>
        <p:spPr bwMode="auto">
          <a:xfrm>
            <a:off x="8329331" y="6315853"/>
            <a:ext cx="1800000" cy="479999"/>
          </a:xfrm>
        </p:spPr>
        <p:txBody>
          <a:bodyPr/>
          <a:lstStyle/>
          <a:p>
            <a:pPr defTabSz="1219185">
              <a:defRPr/>
            </a:pPr>
            <a:fld id="{08B98323-97E5-92D0-C1F2-84A6FA1F2F96}" type="slidenum">
              <a:rPr lang="fr-FR">
                <a:solidFill>
                  <a:srgbClr val="000000"/>
                </a:solidFill>
                <a:latin typeface="Marianne"/>
              </a:rPr>
              <a:t>36</a:t>
            </a:fld>
            <a:endParaRPr lang="fr-FR">
              <a:solidFill>
                <a:srgbClr val="000000"/>
              </a:solidFill>
              <a:latin typeface="Marianne"/>
            </a:endParaRPr>
          </a:p>
        </p:txBody>
      </p:sp>
      <p:sp>
        <p:nvSpPr>
          <p:cNvPr id="1683903542" name="Pentagone 7"/>
          <p:cNvSpPr/>
          <p:nvPr/>
        </p:nvSpPr>
        <p:spPr bwMode="auto">
          <a:xfrm>
            <a:off x="447287" y="3550549"/>
            <a:ext cx="11142131" cy="642638"/>
          </a:xfrm>
          <a:prstGeom prst="homePlate">
            <a:avLst>
              <a:gd name="adj" fmla="val 50000"/>
            </a:avLst>
          </a:prstGeom>
          <a:solidFill>
            <a:schemeClr val="accent1">
              <a:lumMod val="25000"/>
              <a:lumOff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143575439" name="Rectangle avec flèche vers le bas 9"/>
          <p:cNvSpPr/>
          <p:nvPr/>
        </p:nvSpPr>
        <p:spPr bwMode="auto">
          <a:xfrm>
            <a:off x="124540" y="787870"/>
            <a:ext cx="1863977" cy="2563518"/>
          </a:xfrm>
          <a:prstGeom prst="downArrowCallout">
            <a:avLst>
              <a:gd name="adj1" fmla="val 25000"/>
              <a:gd name="adj2" fmla="val 25000"/>
              <a:gd name="adj3" fmla="val 25000"/>
              <a:gd name="adj4" fmla="val 70484"/>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Débuter par l’étude d’un projet en pluri</a:t>
            </a:r>
            <a:endParaRPr sz="1400" b="1" dirty="0">
              <a:solidFill>
                <a:schemeClr val="tx1"/>
              </a:solidFill>
            </a:endParaRPr>
          </a:p>
          <a:p>
            <a:pPr algn="ctr">
              <a:defRPr/>
            </a:pPr>
            <a:r>
              <a:rPr lang="fr-FR" sz="1400" b="1" dirty="0">
                <a:solidFill>
                  <a:schemeClr val="tx1"/>
                </a:solidFill>
              </a:rPr>
              <a:t> (modalités démocratiques du fonctionnement d’une collectivité)</a:t>
            </a:r>
            <a:endParaRPr lang="fr-FR" sz="1200" b="1" dirty="0">
              <a:solidFill>
                <a:srgbClr val="FF0000"/>
              </a:solidFill>
            </a:endParaRPr>
          </a:p>
        </p:txBody>
      </p:sp>
      <p:sp>
        <p:nvSpPr>
          <p:cNvPr id="1464151441" name="Rectangle avec flèche vers le bas 11"/>
          <p:cNvSpPr/>
          <p:nvPr/>
        </p:nvSpPr>
        <p:spPr bwMode="auto">
          <a:xfrm>
            <a:off x="3639322" y="1653189"/>
            <a:ext cx="6467591" cy="1781709"/>
          </a:xfrm>
          <a:prstGeom prst="downArrowCallout">
            <a:avLst>
              <a:gd name="adj1" fmla="val 24624"/>
              <a:gd name="adj2" fmla="val 24301"/>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Réalisation du projet par la classe avec mise en place d’un fonctionnement bien spécifique (bureau-assemblée générale, réunions régulières, planning, commissions, tâches précises mais tournantes…)</a:t>
            </a:r>
            <a:endParaRPr sz="1400" b="1" dirty="0">
              <a:solidFill>
                <a:schemeClr val="tx1"/>
              </a:solidFill>
            </a:endParaRPr>
          </a:p>
        </p:txBody>
      </p:sp>
      <p:sp>
        <p:nvSpPr>
          <p:cNvPr id="609366340" name="Rectangle avec flèche vers le bas 12"/>
          <p:cNvSpPr/>
          <p:nvPr/>
        </p:nvSpPr>
        <p:spPr bwMode="auto">
          <a:xfrm>
            <a:off x="10199035" y="1532758"/>
            <a:ext cx="1332085" cy="1713992"/>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Situation d’évaluation</a:t>
            </a:r>
            <a:endParaRPr sz="1400" dirty="0">
              <a:solidFill>
                <a:schemeClr val="tx1"/>
              </a:solidFill>
            </a:endParaRPr>
          </a:p>
          <a:p>
            <a:pPr algn="ctr">
              <a:defRPr/>
            </a:pPr>
            <a:r>
              <a:rPr lang="fr-FR" sz="1400" b="1" dirty="0">
                <a:solidFill>
                  <a:schemeClr val="tx1"/>
                </a:solidFill>
              </a:rPr>
              <a:t>C4.2 et C4.3</a:t>
            </a:r>
            <a:endParaRPr lang="fr-FR" sz="1400" b="1" dirty="0">
              <a:solidFill>
                <a:srgbClr val="FF0000"/>
              </a:solidFill>
            </a:endParaRPr>
          </a:p>
        </p:txBody>
      </p:sp>
      <p:sp>
        <p:nvSpPr>
          <p:cNvPr id="344351895" name="ZoneTexte 17"/>
          <p:cNvSpPr txBox="1"/>
          <p:nvPr/>
        </p:nvSpPr>
        <p:spPr bwMode="auto">
          <a:xfrm>
            <a:off x="6429512" y="3652249"/>
            <a:ext cx="2226504" cy="518195"/>
          </a:xfrm>
          <a:prstGeom prst="rect">
            <a:avLst/>
          </a:prstGeom>
          <a:noFill/>
        </p:spPr>
        <p:txBody>
          <a:bodyPr wrap="square" rtlCol="0">
            <a:noAutofit/>
          </a:bodyPr>
          <a:lstStyle/>
          <a:p>
            <a:pPr>
              <a:defRPr/>
            </a:pPr>
            <a:r>
              <a:rPr lang="fr-FR" sz="1400" b="1" dirty="0">
                <a:solidFill>
                  <a:schemeClr val="tx1"/>
                </a:solidFill>
              </a:rPr>
              <a:t>Mise en place du projet</a:t>
            </a:r>
            <a:endParaRPr lang="fr-FR" sz="1400" b="1" dirty="0">
              <a:solidFill>
                <a:srgbClr val="FF0000"/>
              </a:solidFill>
            </a:endParaRPr>
          </a:p>
        </p:txBody>
      </p:sp>
      <p:sp>
        <p:nvSpPr>
          <p:cNvPr id="1634242301" name="ZoneTexte 27"/>
          <p:cNvSpPr txBox="1"/>
          <p:nvPr/>
        </p:nvSpPr>
        <p:spPr bwMode="auto">
          <a:xfrm>
            <a:off x="460411" y="3642576"/>
            <a:ext cx="1569226" cy="518195"/>
          </a:xfrm>
          <a:prstGeom prst="rect">
            <a:avLst/>
          </a:prstGeom>
          <a:noFill/>
        </p:spPr>
        <p:txBody>
          <a:bodyPr wrap="square" rtlCol="0">
            <a:spAutoFit/>
          </a:bodyPr>
          <a:lstStyle/>
          <a:p>
            <a:pPr>
              <a:defRPr/>
            </a:pPr>
            <a:r>
              <a:rPr lang="fr-FR" sz="1400" b="1">
                <a:solidFill>
                  <a:schemeClr val="tx1"/>
                </a:solidFill>
              </a:rPr>
              <a:t>Observation-analyse</a:t>
            </a:r>
            <a:endParaRPr sz="1400" b="1">
              <a:solidFill>
                <a:schemeClr val="tx1"/>
              </a:solidFill>
            </a:endParaRPr>
          </a:p>
        </p:txBody>
      </p:sp>
      <p:sp>
        <p:nvSpPr>
          <p:cNvPr id="610567617" name="ZoneTexte 28"/>
          <p:cNvSpPr txBox="1"/>
          <p:nvPr/>
        </p:nvSpPr>
        <p:spPr bwMode="auto">
          <a:xfrm>
            <a:off x="3639322" y="3584869"/>
            <a:ext cx="2441416" cy="731555"/>
          </a:xfrm>
          <a:prstGeom prst="rect">
            <a:avLst/>
          </a:prstGeom>
          <a:noFill/>
        </p:spPr>
        <p:txBody>
          <a:bodyPr wrap="square" rtlCol="0">
            <a:noAutofit/>
          </a:bodyPr>
          <a:lstStyle/>
          <a:p>
            <a:pPr>
              <a:defRPr/>
            </a:pPr>
            <a:r>
              <a:rPr lang="fr-FR" sz="1400" b="1">
                <a:solidFill>
                  <a:schemeClr val="tx1"/>
                </a:solidFill>
              </a:rPr>
              <a:t>Propositions d’actions, délibérations,  décisions…</a:t>
            </a:r>
            <a:endParaRPr lang="fr-FR" sz="1400" b="1">
              <a:solidFill>
                <a:srgbClr val="FF0000"/>
              </a:solidFill>
            </a:endParaRPr>
          </a:p>
        </p:txBody>
      </p:sp>
      <p:sp>
        <p:nvSpPr>
          <p:cNvPr id="527485276" name="ZoneTexte 31"/>
          <p:cNvSpPr txBox="1"/>
          <p:nvPr/>
        </p:nvSpPr>
        <p:spPr bwMode="auto">
          <a:xfrm>
            <a:off x="9927374" y="3682546"/>
            <a:ext cx="1569226" cy="304835"/>
          </a:xfrm>
          <a:prstGeom prst="rect">
            <a:avLst/>
          </a:prstGeom>
          <a:noFill/>
        </p:spPr>
        <p:txBody>
          <a:bodyPr wrap="square" rtlCol="0">
            <a:spAutoFit/>
          </a:bodyPr>
          <a:lstStyle/>
          <a:p>
            <a:pPr>
              <a:defRPr/>
            </a:pPr>
            <a:r>
              <a:rPr lang="fr-FR" sz="1400" b="1" dirty="0">
                <a:solidFill>
                  <a:schemeClr val="tx1"/>
                </a:solidFill>
              </a:rPr>
              <a:t>Oral individuel</a:t>
            </a:r>
            <a:endParaRPr sz="1400" b="1" dirty="0">
              <a:solidFill>
                <a:schemeClr val="tx1"/>
              </a:solidFill>
            </a:endParaRPr>
          </a:p>
        </p:txBody>
      </p:sp>
      <p:sp>
        <p:nvSpPr>
          <p:cNvPr id="796385011" name="ZoneTexte 33"/>
          <p:cNvSpPr txBox="1"/>
          <p:nvPr/>
        </p:nvSpPr>
        <p:spPr bwMode="auto">
          <a:xfrm>
            <a:off x="325120" y="3308452"/>
            <a:ext cx="1117517" cy="304835"/>
          </a:xfrm>
          <a:prstGeom prst="rect">
            <a:avLst/>
          </a:prstGeom>
          <a:noFill/>
        </p:spPr>
        <p:txBody>
          <a:bodyPr wrap="none" rtlCol="0">
            <a:spAutoFit/>
          </a:bodyPr>
          <a:lstStyle/>
          <a:p>
            <a:pPr>
              <a:defRPr/>
            </a:pPr>
            <a:r>
              <a:rPr lang="fr-FR" sz="1400" b="1"/>
              <a:t>septembre</a:t>
            </a:r>
          </a:p>
        </p:txBody>
      </p:sp>
      <p:sp>
        <p:nvSpPr>
          <p:cNvPr id="2033648493" name="ZoneTexte 34"/>
          <p:cNvSpPr txBox="1"/>
          <p:nvPr/>
        </p:nvSpPr>
        <p:spPr bwMode="auto">
          <a:xfrm>
            <a:off x="9854464" y="3308451"/>
            <a:ext cx="2109729" cy="304835"/>
          </a:xfrm>
          <a:prstGeom prst="rect">
            <a:avLst/>
          </a:prstGeom>
          <a:noFill/>
        </p:spPr>
        <p:txBody>
          <a:bodyPr wrap="none" rtlCol="0">
            <a:spAutoFit/>
          </a:bodyPr>
          <a:lstStyle/>
          <a:p>
            <a:pPr>
              <a:defRPr/>
            </a:pPr>
            <a:r>
              <a:rPr lang="fr-FR" sz="1400" b="1"/>
              <a:t>Fin de première année</a:t>
            </a:r>
          </a:p>
        </p:txBody>
      </p:sp>
      <p:grpSp>
        <p:nvGrpSpPr>
          <p:cNvPr id="1494954729" name="Groupe 1494954728"/>
          <p:cNvGrpSpPr/>
          <p:nvPr/>
        </p:nvGrpSpPr>
        <p:grpSpPr bwMode="auto">
          <a:xfrm>
            <a:off x="447288" y="4291811"/>
            <a:ext cx="11326533" cy="2017510"/>
            <a:chOff x="0" y="-108358"/>
            <a:chExt cx="11326533" cy="2017510"/>
          </a:xfrm>
        </p:grpSpPr>
        <p:sp>
          <p:nvSpPr>
            <p:cNvPr id="1561925924" name="Pentagone 13"/>
            <p:cNvSpPr/>
            <p:nvPr/>
          </p:nvSpPr>
          <p:spPr bwMode="auto">
            <a:xfrm>
              <a:off x="766" y="-108358"/>
              <a:ext cx="11018425" cy="702854"/>
            </a:xfrm>
            <a:prstGeom prst="homePlate">
              <a:avLst>
                <a:gd name="adj"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527975492" name="ZoneTexte 14"/>
            <p:cNvSpPr txBox="1"/>
            <p:nvPr/>
          </p:nvSpPr>
          <p:spPr bwMode="auto">
            <a:xfrm>
              <a:off x="0" y="-35065"/>
              <a:ext cx="1575390" cy="441994"/>
            </a:xfrm>
            <a:prstGeom prst="rect">
              <a:avLst/>
            </a:prstGeom>
            <a:noFill/>
          </p:spPr>
          <p:txBody>
            <a:bodyPr wrap="square" rtlCol="0">
              <a:noAutofit/>
            </a:bodyPr>
            <a:lstStyle/>
            <a:p>
              <a:pPr>
                <a:defRPr/>
              </a:pPr>
              <a:r>
                <a:rPr lang="fr-FR" sz="1400" b="1" dirty="0"/>
                <a:t>Exemple 3</a:t>
              </a:r>
              <a:endParaRPr sz="1400" dirty="0"/>
            </a:p>
            <a:p>
              <a:pPr>
                <a:defRPr/>
              </a:pPr>
              <a:r>
                <a:rPr lang="fr-FR" sz="1400" b="1" dirty="0"/>
                <a:t>Étude d’un PAT</a:t>
              </a:r>
              <a:endParaRPr sz="1400" b="1" dirty="0"/>
            </a:p>
          </p:txBody>
        </p:sp>
        <p:sp>
          <p:nvSpPr>
            <p:cNvPr id="1107354713" name="ZoneTexte 16"/>
            <p:cNvSpPr txBox="1"/>
            <p:nvPr/>
          </p:nvSpPr>
          <p:spPr bwMode="auto">
            <a:xfrm>
              <a:off x="1495218" y="-107073"/>
              <a:ext cx="2856474" cy="426754"/>
            </a:xfrm>
            <a:prstGeom prst="rect">
              <a:avLst/>
            </a:prstGeom>
            <a:noFill/>
          </p:spPr>
          <p:txBody>
            <a:bodyPr wrap="square" rtlCol="0">
              <a:noAutofit/>
            </a:bodyPr>
            <a:lstStyle/>
            <a:p>
              <a:pPr>
                <a:defRPr/>
              </a:pPr>
              <a:r>
                <a:rPr lang="fr-FR" sz="1400" b="1" dirty="0"/>
                <a:t>Développer les Circuits Courts dans la restauration scolaire de l’EPL</a:t>
              </a:r>
              <a:endParaRPr sz="1400" b="1" dirty="0"/>
            </a:p>
          </p:txBody>
        </p:sp>
        <p:sp>
          <p:nvSpPr>
            <p:cNvPr id="411933266" name="ZoneTexte 18"/>
            <p:cNvSpPr txBox="1"/>
            <p:nvPr/>
          </p:nvSpPr>
          <p:spPr bwMode="auto">
            <a:xfrm>
              <a:off x="9415280" y="94201"/>
              <a:ext cx="1575282" cy="259114"/>
            </a:xfrm>
            <a:prstGeom prst="rect">
              <a:avLst/>
            </a:prstGeom>
            <a:noFill/>
          </p:spPr>
          <p:txBody>
            <a:bodyPr wrap="square" rtlCol="0">
              <a:noAutofit/>
            </a:bodyPr>
            <a:lstStyle/>
            <a:p>
              <a:pPr>
                <a:defRPr/>
              </a:pPr>
              <a:r>
                <a:rPr lang="fr-FR" sz="1400" b="1"/>
                <a:t>oraux</a:t>
              </a:r>
              <a:endParaRPr sz="1400" b="1"/>
            </a:p>
          </p:txBody>
        </p:sp>
        <p:sp>
          <p:nvSpPr>
            <p:cNvPr id="624439771" name="Pentagone 20"/>
            <p:cNvSpPr/>
            <p:nvPr/>
          </p:nvSpPr>
          <p:spPr bwMode="auto">
            <a:xfrm>
              <a:off x="24284" y="651753"/>
              <a:ext cx="11302249" cy="1257399"/>
            </a:xfrm>
            <a:prstGeom prst="homePlate">
              <a:avLst>
                <a:gd name="adj" fmla="val 50000"/>
              </a:avLst>
            </a:prstGeom>
            <a:solidFill>
              <a:srgbClr val="FFE28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980819717" name="ZoneTexte 21"/>
            <p:cNvSpPr txBox="1"/>
            <p:nvPr/>
          </p:nvSpPr>
          <p:spPr bwMode="auto">
            <a:xfrm>
              <a:off x="36044" y="761971"/>
              <a:ext cx="1740370" cy="994309"/>
            </a:xfrm>
            <a:prstGeom prst="rect">
              <a:avLst/>
            </a:prstGeom>
            <a:noFill/>
          </p:spPr>
          <p:txBody>
            <a:bodyPr wrap="square" rtlCol="0">
              <a:noAutofit/>
            </a:bodyPr>
            <a:lstStyle/>
            <a:p>
              <a:pPr>
                <a:defRPr/>
              </a:pPr>
              <a:r>
                <a:rPr lang="fr-FR" sz="1400" b="1" dirty="0"/>
                <a:t>Exemple 4</a:t>
              </a:r>
              <a:endParaRPr sz="1400" dirty="0"/>
            </a:p>
            <a:p>
              <a:pPr>
                <a:defRPr/>
              </a:pPr>
              <a:r>
                <a:rPr lang="fr-FR" sz="1400" b="1" dirty="0"/>
                <a:t>Étude d’un projet d’aménagement urbain</a:t>
              </a:r>
              <a:endParaRPr sz="1400" b="1" dirty="0"/>
            </a:p>
          </p:txBody>
        </p:sp>
        <p:sp>
          <p:nvSpPr>
            <p:cNvPr id="637445888" name="ZoneTexte 22"/>
            <p:cNvSpPr txBox="1"/>
            <p:nvPr/>
          </p:nvSpPr>
          <p:spPr bwMode="auto">
            <a:xfrm>
              <a:off x="1682340" y="699267"/>
              <a:ext cx="1599258" cy="1046873"/>
            </a:xfrm>
            <a:prstGeom prst="rect">
              <a:avLst/>
            </a:prstGeom>
            <a:noFill/>
          </p:spPr>
          <p:txBody>
            <a:bodyPr wrap="square" rtlCol="0">
              <a:noAutofit/>
            </a:bodyPr>
            <a:lstStyle/>
            <a:p>
              <a:pPr>
                <a:defRPr/>
              </a:pPr>
              <a:r>
                <a:rPr lang="fr-FR" sz="1400" b="1" dirty="0"/>
                <a:t>Aménagements paysagers à réaliser en lien avec ce projet ou pas… </a:t>
              </a:r>
              <a:endParaRPr sz="1400" b="1" dirty="0"/>
            </a:p>
          </p:txBody>
        </p:sp>
        <p:sp>
          <p:nvSpPr>
            <p:cNvPr id="822823360" name="ZoneTexte 23"/>
            <p:cNvSpPr txBox="1"/>
            <p:nvPr/>
          </p:nvSpPr>
          <p:spPr bwMode="auto">
            <a:xfrm>
              <a:off x="4784259" y="36943"/>
              <a:ext cx="4471043" cy="451718"/>
            </a:xfrm>
            <a:prstGeom prst="rect">
              <a:avLst/>
            </a:prstGeom>
            <a:noFill/>
          </p:spPr>
          <p:txBody>
            <a:bodyPr wrap="square" rtlCol="0">
              <a:noAutofit/>
            </a:bodyPr>
            <a:lstStyle/>
            <a:p>
              <a:pPr>
                <a:defRPr/>
              </a:pPr>
              <a:r>
                <a:rPr lang="fr-FR" sz="1400" b="1" dirty="0"/>
                <a:t>Réalisation et mise en place du projet, des actions… </a:t>
              </a:r>
              <a:endParaRPr sz="1400" b="1" dirty="0"/>
            </a:p>
          </p:txBody>
        </p:sp>
        <p:sp>
          <p:nvSpPr>
            <p:cNvPr id="1169317407" name="ZoneTexte 24"/>
            <p:cNvSpPr txBox="1"/>
            <p:nvPr/>
          </p:nvSpPr>
          <p:spPr bwMode="auto">
            <a:xfrm>
              <a:off x="9421372" y="739356"/>
              <a:ext cx="1575282" cy="259114"/>
            </a:xfrm>
            <a:prstGeom prst="rect">
              <a:avLst/>
            </a:prstGeom>
            <a:noFill/>
          </p:spPr>
          <p:txBody>
            <a:bodyPr wrap="square" rtlCol="0">
              <a:noAutofit/>
            </a:bodyPr>
            <a:lstStyle/>
            <a:p>
              <a:pPr>
                <a:defRPr/>
              </a:pPr>
              <a:r>
                <a:rPr lang="fr-FR" sz="1400" b="1"/>
                <a:t>oraux</a:t>
              </a:r>
              <a:endParaRPr sz="1400" b="1"/>
            </a:p>
          </p:txBody>
        </p:sp>
        <p:sp>
          <p:nvSpPr>
            <p:cNvPr id="538279455" name="ZoneTexte 29"/>
            <p:cNvSpPr txBox="1"/>
            <p:nvPr/>
          </p:nvSpPr>
          <p:spPr bwMode="auto">
            <a:xfrm>
              <a:off x="3744858" y="1307327"/>
              <a:ext cx="5616278" cy="426754"/>
            </a:xfrm>
            <a:prstGeom prst="rect">
              <a:avLst/>
            </a:prstGeom>
            <a:noFill/>
          </p:spPr>
          <p:txBody>
            <a:bodyPr wrap="square" rtlCol="0">
              <a:noAutofit/>
            </a:bodyPr>
            <a:lstStyle/>
            <a:p>
              <a:pPr>
                <a:defRPr/>
              </a:pPr>
              <a:r>
                <a:rPr lang="fr-FR" sz="1400" b="1"/>
                <a:t>Plusieurs groupes peuvent proposer des projets d’aménagement</a:t>
              </a:r>
              <a:endParaRPr sz="1400"/>
            </a:p>
          </p:txBody>
        </p:sp>
        <p:sp>
          <p:nvSpPr>
            <p:cNvPr id="1671386227" name="ZoneTexte 30"/>
            <p:cNvSpPr txBox="1"/>
            <p:nvPr/>
          </p:nvSpPr>
          <p:spPr bwMode="auto">
            <a:xfrm>
              <a:off x="5752542" y="743784"/>
              <a:ext cx="3207195" cy="259114"/>
            </a:xfrm>
            <a:prstGeom prst="rect">
              <a:avLst/>
            </a:prstGeom>
            <a:noFill/>
          </p:spPr>
          <p:txBody>
            <a:bodyPr wrap="square" rtlCol="0">
              <a:noAutofit/>
            </a:bodyPr>
            <a:lstStyle/>
            <a:p>
              <a:pPr>
                <a:defRPr/>
              </a:pPr>
              <a:r>
                <a:rPr lang="fr-FR" sz="1400" b="1"/>
                <a:t>Réalisation et mise en place du « chantier-école »</a:t>
              </a:r>
              <a:endParaRPr sz="1400" b="1"/>
            </a:p>
          </p:txBody>
        </p:sp>
      </p:grpSp>
      <p:sp>
        <p:nvSpPr>
          <p:cNvPr id="752669096" name="Rectangle avec flèche vers le bas 10"/>
          <p:cNvSpPr/>
          <p:nvPr/>
        </p:nvSpPr>
        <p:spPr bwMode="auto">
          <a:xfrm>
            <a:off x="1931011" y="1413643"/>
            <a:ext cx="1598381" cy="2011064"/>
          </a:xfrm>
          <a:prstGeom prst="downArrowCallout">
            <a:avLst>
              <a:gd name="adj1" fmla="val 25000"/>
              <a:gd name="adj2" fmla="val 25000"/>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solidFill>
                  <a:schemeClr val="tx1"/>
                </a:solidFill>
              </a:rPr>
              <a:t>Commande d’un projet à mener dans la classe (passée par la structure vue en pluri)</a:t>
            </a:r>
            <a:endParaRPr lang="fr-FR" sz="1400" b="1" dirty="0">
              <a:solidFill>
                <a:srgbClr val="FF0000"/>
              </a:solidFill>
            </a:endParaRPr>
          </a:p>
        </p:txBody>
      </p:sp>
      <p:sp>
        <p:nvSpPr>
          <p:cNvPr id="30" name="ZoneTexte 26"/>
          <p:cNvSpPr txBox="1"/>
          <p:nvPr/>
        </p:nvSpPr>
        <p:spPr bwMode="auto">
          <a:xfrm>
            <a:off x="1988517" y="3598229"/>
            <a:ext cx="1569226" cy="523220"/>
          </a:xfrm>
          <a:prstGeom prst="rect">
            <a:avLst/>
          </a:prstGeom>
          <a:noFill/>
        </p:spPr>
        <p:txBody>
          <a:bodyPr wrap="square" rtlCol="0">
            <a:spAutoFit/>
          </a:bodyPr>
          <a:lstStyle/>
          <a:p>
            <a:pPr>
              <a:defRPr/>
            </a:pPr>
            <a:r>
              <a:rPr lang="fr-FR" sz="1400" b="1" dirty="0">
                <a:solidFill>
                  <a:schemeClr val="tx1"/>
                </a:solidFill>
              </a:rPr>
              <a:t>Analyse de la commande</a:t>
            </a:r>
            <a:endParaRPr lang="fr-FR" sz="1400" b="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43757329" name="Titre 6"/>
          <p:cNvSpPr>
            <a:spLocks noGrp="1"/>
          </p:cNvSpPr>
          <p:nvPr>
            <p:ph type="title"/>
          </p:nvPr>
        </p:nvSpPr>
        <p:spPr bwMode="auto">
          <a:xfrm>
            <a:off x="1780479" y="287677"/>
            <a:ext cx="9710935" cy="959999"/>
          </a:xfrm>
        </p:spPr>
        <p:txBody>
          <a:bodyPr/>
          <a:lstStyle/>
          <a:p>
            <a:pPr>
              <a:defRPr/>
            </a:pPr>
            <a:r>
              <a:rPr lang="fr-FR" sz="2800"/>
              <a:t>2- Points clés</a:t>
            </a:r>
            <a:endParaRPr/>
          </a:p>
        </p:txBody>
      </p:sp>
      <p:sp>
        <p:nvSpPr>
          <p:cNvPr id="1910311713" name="Espace réservé de la date 1"/>
          <p:cNvSpPr>
            <a:spLocks noGrp="1"/>
          </p:cNvSpPr>
          <p:nvPr>
            <p:ph type="dt" sz="half" idx="10"/>
          </p:nvPr>
        </p:nvSpPr>
        <p:spPr bwMode="auto"/>
        <p:txBody>
          <a:bodyPr/>
          <a:lstStyle/>
          <a:p>
            <a:pPr algn="r" defTabSz="1219185">
              <a:defRPr/>
            </a:pPr>
            <a:fld id="{B52512C3-F78A-4A2B-12FC-D17B67AEBAA0}" type="datetime1">
              <a:rPr lang="fr-FR" cap="all">
                <a:solidFill>
                  <a:srgbClr val="000000"/>
                </a:solidFill>
                <a:latin typeface="Marianne"/>
              </a:rPr>
              <a:t>15/06/2022</a:t>
            </a:fld>
            <a:endParaRPr lang="fr-FR" cap="all">
              <a:solidFill>
                <a:srgbClr val="000000"/>
              </a:solidFill>
              <a:latin typeface="Marianne"/>
            </a:endParaRPr>
          </a:p>
        </p:txBody>
      </p:sp>
      <p:sp>
        <p:nvSpPr>
          <p:cNvPr id="1420203279"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477764706" name="Espace réservé du numéro de diapositive 3"/>
          <p:cNvSpPr>
            <a:spLocks noGrp="1"/>
          </p:cNvSpPr>
          <p:nvPr>
            <p:ph type="sldNum" sz="quarter" idx="12"/>
          </p:nvPr>
        </p:nvSpPr>
        <p:spPr bwMode="auto"/>
        <p:txBody>
          <a:bodyPr/>
          <a:lstStyle/>
          <a:p>
            <a:pPr defTabSz="1219185">
              <a:defRPr/>
            </a:pPr>
            <a:fld id="{B91C32C6-EB73-642D-3D6A-1CB5B05E76FE}" type="slidenum">
              <a:rPr lang="fr-FR">
                <a:solidFill>
                  <a:srgbClr val="000000"/>
                </a:solidFill>
                <a:latin typeface="Marianne"/>
              </a:rPr>
              <a:t>37</a:t>
            </a:fld>
            <a:endParaRPr lang="fr-FR">
              <a:solidFill>
                <a:srgbClr val="000000"/>
              </a:solidFill>
              <a:latin typeface="Marianne"/>
            </a:endParaRPr>
          </a:p>
        </p:txBody>
      </p:sp>
      <p:sp>
        <p:nvSpPr>
          <p:cNvPr id="57063006" name="ZoneTexte 18"/>
          <p:cNvSpPr txBox="1"/>
          <p:nvPr/>
        </p:nvSpPr>
        <p:spPr bwMode="auto">
          <a:xfrm>
            <a:off x="463799" y="1247677"/>
            <a:ext cx="11027614" cy="4358675"/>
          </a:xfrm>
          <a:prstGeom prst="rect">
            <a:avLst/>
          </a:prstGeom>
          <a:noFill/>
        </p:spPr>
        <p:txBody>
          <a:bodyPr wrap="square" rtlCol="0">
            <a:spAutoFit/>
          </a:bodyPr>
          <a:lstStyle/>
          <a:p>
            <a:pPr>
              <a:defRPr/>
            </a:pPr>
            <a:r>
              <a:rPr lang="fr-FR" sz="2000" b="1" i="0" u="none" dirty="0">
                <a:solidFill>
                  <a:srgbClr val="000000"/>
                </a:solidFill>
                <a:latin typeface="Marianne"/>
                <a:ea typeface="Marianne"/>
                <a:cs typeface="Marianne"/>
              </a:rPr>
              <a:t>La commande</a:t>
            </a:r>
            <a:endParaRPr lang="fr-FR" sz="2000" b="0" i="0" u="none" dirty="0">
              <a:solidFill>
                <a:srgbClr val="000000"/>
              </a:solidFill>
              <a:latin typeface="Marianne"/>
              <a:ea typeface="Marianne"/>
              <a:cs typeface="Marianne"/>
            </a:endParaRPr>
          </a:p>
          <a:p>
            <a:pPr>
              <a:defRPr/>
            </a:pPr>
            <a:r>
              <a:rPr lang="fr-FR" sz="2000" b="0" i="0" u="none" dirty="0">
                <a:solidFill>
                  <a:srgbClr val="000000"/>
                </a:solidFill>
                <a:latin typeface="Marianne"/>
                <a:ea typeface="Marianne"/>
                <a:cs typeface="Marianne"/>
              </a:rPr>
              <a:t>doit être sincère, réaliste, exigeante, avec un partenariat initial. </a:t>
            </a:r>
          </a:p>
          <a:p>
            <a:pPr>
              <a:defRPr/>
            </a:pPr>
            <a:endParaRPr lang="fr-FR" sz="2000" b="0" i="0" u="none" dirty="0">
              <a:solidFill>
                <a:srgbClr val="000000"/>
              </a:solidFill>
              <a:latin typeface="Marianne"/>
              <a:ea typeface="Marianne"/>
              <a:cs typeface="Marianne"/>
            </a:endParaRPr>
          </a:p>
          <a:p>
            <a:pPr>
              <a:defRPr/>
            </a:pPr>
            <a:r>
              <a:rPr lang="fr-FR" sz="2000" b="1" i="0" u="none" dirty="0">
                <a:solidFill>
                  <a:srgbClr val="000000"/>
                </a:solidFill>
                <a:latin typeface="Marianne"/>
                <a:ea typeface="Marianne"/>
                <a:cs typeface="Marianne"/>
              </a:rPr>
              <a:t>Les institutions de la classe</a:t>
            </a:r>
            <a:endParaRPr lang="fr-FR" sz="2000" b="0" i="0" u="none" dirty="0">
              <a:solidFill>
                <a:srgbClr val="000000"/>
              </a:solidFill>
              <a:latin typeface="Marianne"/>
              <a:ea typeface="Marianne"/>
              <a:cs typeface="Marianne"/>
            </a:endParaRPr>
          </a:p>
          <a:p>
            <a:pPr>
              <a:defRPr/>
            </a:pPr>
            <a:r>
              <a:rPr lang="fr-FR" sz="2000" b="0" i="0" u="none" dirty="0">
                <a:solidFill>
                  <a:srgbClr val="000000"/>
                </a:solidFill>
                <a:latin typeface="Marianne"/>
                <a:ea typeface="Marianne"/>
                <a:cs typeface="Marianne"/>
              </a:rPr>
              <a:t>Choisir avec les élèves une ou deux institutions initiales à mettre en place au sein de la classe. Imaginer celles qui pourraient advenir par la suite.</a:t>
            </a:r>
          </a:p>
          <a:p>
            <a:pPr>
              <a:defRPr/>
            </a:pPr>
            <a:endParaRPr lang="fr-FR" sz="2000" b="0" i="0" u="none" dirty="0">
              <a:solidFill>
                <a:srgbClr val="000000"/>
              </a:solidFill>
              <a:latin typeface="Marianne"/>
              <a:ea typeface="Marianne"/>
              <a:cs typeface="Marianne"/>
            </a:endParaRPr>
          </a:p>
          <a:p>
            <a:pPr>
              <a:defRPr/>
            </a:pPr>
            <a:r>
              <a:rPr lang="fr-FR" sz="2000" b="1" i="0" u="none" dirty="0">
                <a:solidFill>
                  <a:srgbClr val="000000"/>
                </a:solidFill>
                <a:latin typeface="Marianne"/>
                <a:ea typeface="Marianne"/>
                <a:cs typeface="Marianne"/>
              </a:rPr>
              <a:t>Grille d’évaluation</a:t>
            </a:r>
          </a:p>
          <a:p>
            <a:pPr>
              <a:defRPr/>
            </a:pPr>
            <a:r>
              <a:rPr lang="fr-FR" sz="2000" b="0" i="0" u="none" dirty="0">
                <a:solidFill>
                  <a:srgbClr val="000000"/>
                </a:solidFill>
                <a:latin typeface="Marianne"/>
                <a:ea typeface="Marianne"/>
                <a:cs typeface="Marianne"/>
              </a:rPr>
              <a:t>La grille est un outil de la formation, elle doit être utilisée de manière itérative, explicitée, adaptée dès le début de la formation.</a:t>
            </a:r>
          </a:p>
          <a:p>
            <a:pPr>
              <a:defRPr/>
            </a:pPr>
            <a:endParaRPr lang="fr-FR" sz="2000" b="0" i="0" u="none" dirty="0">
              <a:solidFill>
                <a:srgbClr val="000000"/>
              </a:solidFill>
              <a:latin typeface="Marianne"/>
              <a:ea typeface="Marianne"/>
              <a:cs typeface="Marianne"/>
            </a:endParaRPr>
          </a:p>
          <a:p>
            <a:pPr>
              <a:defRPr/>
            </a:pPr>
            <a:r>
              <a:rPr lang="fr-FR" sz="2000" b="1" i="0" u="none" dirty="0">
                <a:solidFill>
                  <a:srgbClr val="000000"/>
                </a:solidFill>
                <a:latin typeface="Marianne"/>
                <a:ea typeface="Marianne"/>
                <a:cs typeface="Marianne"/>
              </a:rPr>
              <a:t>Cahier des charges</a:t>
            </a:r>
          </a:p>
          <a:p>
            <a:pPr>
              <a:defRPr/>
            </a:pPr>
            <a:r>
              <a:rPr lang="fr-FR" sz="2000" b="0" i="0" u="none" dirty="0">
                <a:solidFill>
                  <a:srgbClr val="000000"/>
                </a:solidFill>
                <a:latin typeface="Marianne"/>
                <a:ea typeface="Marianne"/>
                <a:cs typeface="Marianne"/>
              </a:rPr>
              <a:t>Passage par la rédaction du cahier des charges initial, pour instruire la commande; et qui peut être utilisé ensuite comme un carnet de bord.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66208326" name="Titre 6"/>
          <p:cNvSpPr>
            <a:spLocks noGrp="1"/>
          </p:cNvSpPr>
          <p:nvPr>
            <p:ph type="title"/>
          </p:nvPr>
        </p:nvSpPr>
        <p:spPr bwMode="auto">
          <a:xfrm>
            <a:off x="1780479" y="287677"/>
            <a:ext cx="9710935" cy="959999"/>
          </a:xfrm>
        </p:spPr>
        <p:txBody>
          <a:bodyPr/>
          <a:lstStyle/>
          <a:p>
            <a:pPr>
              <a:defRPr/>
            </a:pPr>
            <a:r>
              <a:rPr lang="fr-FR" sz="2800"/>
              <a:t>3- Comment démarrer en équipe</a:t>
            </a:r>
            <a:endParaRPr/>
          </a:p>
        </p:txBody>
      </p:sp>
      <p:sp>
        <p:nvSpPr>
          <p:cNvPr id="1964881738" name="Espace réservé de la date 1"/>
          <p:cNvSpPr>
            <a:spLocks noGrp="1"/>
          </p:cNvSpPr>
          <p:nvPr>
            <p:ph type="dt" sz="half" idx="10"/>
          </p:nvPr>
        </p:nvSpPr>
        <p:spPr bwMode="auto"/>
        <p:txBody>
          <a:bodyPr/>
          <a:lstStyle/>
          <a:p>
            <a:pPr algn="r" defTabSz="1219185">
              <a:defRPr/>
            </a:pPr>
            <a:fld id="{D97D7F01-2C85-4084-2989-AF33FE6B447A}" type="datetime1">
              <a:rPr lang="fr-FR" cap="all">
                <a:solidFill>
                  <a:srgbClr val="000000"/>
                </a:solidFill>
                <a:latin typeface="Marianne"/>
              </a:rPr>
              <a:t>15/06/2022</a:t>
            </a:fld>
            <a:endParaRPr lang="fr-FR" cap="all">
              <a:solidFill>
                <a:srgbClr val="000000"/>
              </a:solidFill>
              <a:latin typeface="Marianne"/>
            </a:endParaRPr>
          </a:p>
        </p:txBody>
      </p:sp>
      <p:sp>
        <p:nvSpPr>
          <p:cNvPr id="982858448"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361719842" name="Espace réservé du numéro de diapositive 3"/>
          <p:cNvSpPr>
            <a:spLocks noGrp="1"/>
          </p:cNvSpPr>
          <p:nvPr>
            <p:ph type="sldNum" sz="quarter" idx="12"/>
          </p:nvPr>
        </p:nvSpPr>
        <p:spPr bwMode="auto"/>
        <p:txBody>
          <a:bodyPr/>
          <a:lstStyle/>
          <a:p>
            <a:pPr defTabSz="1219185">
              <a:defRPr/>
            </a:pPr>
            <a:fld id="{95C2550A-228C-7593-CBEC-BC5EF6640B9C}" type="slidenum">
              <a:rPr lang="fr-FR">
                <a:solidFill>
                  <a:srgbClr val="000000"/>
                </a:solidFill>
                <a:latin typeface="Marianne"/>
              </a:rPr>
              <a:t>38</a:t>
            </a:fld>
            <a:endParaRPr lang="fr-FR">
              <a:solidFill>
                <a:srgbClr val="000000"/>
              </a:solidFill>
              <a:latin typeface="Marianne"/>
            </a:endParaRPr>
          </a:p>
        </p:txBody>
      </p:sp>
      <p:sp>
        <p:nvSpPr>
          <p:cNvPr id="1779191933" name="ZoneTexte 18"/>
          <p:cNvSpPr txBox="1"/>
          <p:nvPr/>
        </p:nvSpPr>
        <p:spPr bwMode="auto">
          <a:xfrm>
            <a:off x="773218" y="853544"/>
            <a:ext cx="11011414" cy="6555641"/>
          </a:xfrm>
          <a:prstGeom prst="rect">
            <a:avLst/>
          </a:prstGeom>
          <a:noFill/>
        </p:spPr>
        <p:txBody>
          <a:bodyPr wrap="square" rtlCol="0">
            <a:spAutoFit/>
          </a:bodyPr>
          <a:lstStyle/>
          <a:p>
            <a:pPr>
              <a:defRPr/>
            </a:pPr>
            <a:r>
              <a:rPr lang="fr-FR" sz="2000" b="1" i="0" u="none" dirty="0">
                <a:solidFill>
                  <a:srgbClr val="000000"/>
                </a:solidFill>
                <a:latin typeface="Marianne"/>
                <a:ea typeface="Marianne"/>
                <a:cs typeface="Marianne"/>
              </a:rPr>
              <a:t>Une démarche possible pour engager la réflexion à partir de l’existant </a:t>
            </a:r>
          </a:p>
          <a:p>
            <a:pPr>
              <a:defRPr/>
            </a:pPr>
            <a:endParaRPr lang="fr-FR" sz="2000" b="1" i="0" u="none" dirty="0">
              <a:solidFill>
                <a:srgbClr val="000000"/>
              </a:solidFill>
              <a:latin typeface="Marianne"/>
              <a:ea typeface="Marianne"/>
              <a:cs typeface="Marianne"/>
            </a:endParaRPr>
          </a:p>
          <a:p>
            <a:pPr>
              <a:defRPr/>
            </a:pPr>
            <a:r>
              <a:rPr lang="fr-FR" sz="2000" b="1" dirty="0">
                <a:solidFill>
                  <a:srgbClr val="000000"/>
                </a:solidFill>
                <a:latin typeface="Marianne"/>
                <a:ea typeface="Marianne"/>
                <a:cs typeface="Marianne"/>
              </a:rPr>
              <a:t>A propos du projet </a:t>
            </a:r>
            <a:r>
              <a:rPr lang="fr-FR" sz="2000" b="1" i="0" u="none" dirty="0">
                <a:solidFill>
                  <a:srgbClr val="000000"/>
                </a:solidFill>
                <a:latin typeface="Marianne"/>
                <a:ea typeface="Marianne"/>
                <a:cs typeface="Marianne"/>
              </a:rPr>
              <a:t>(notamment dans les EIE) :</a:t>
            </a:r>
            <a:endParaRPr lang="fr-FR" sz="2000" b="0" i="0" u="none" dirty="0">
              <a:solidFill>
                <a:srgbClr val="000000"/>
              </a:solidFill>
              <a:latin typeface="Marianne"/>
              <a:ea typeface="Marianne"/>
              <a:cs typeface="Marianne"/>
            </a:endParaRPr>
          </a:p>
          <a:p>
            <a:pPr>
              <a:defRPr/>
            </a:pPr>
            <a:endParaRPr lang="fr-FR" sz="2000" b="0" i="0" u="none" dirty="0">
              <a:solidFill>
                <a:srgbClr val="000000"/>
              </a:solidFill>
              <a:latin typeface="Marianne"/>
              <a:ea typeface="Marianne"/>
              <a:cs typeface="Marianne"/>
            </a:endParaRPr>
          </a:p>
          <a:p>
            <a:pPr marL="705958" lvl="1" indent="-305908">
              <a:buAutoNum type="arabicPeriod"/>
              <a:defRPr/>
            </a:pPr>
            <a:r>
              <a:rPr lang="fr-FR" sz="2000" dirty="0">
                <a:solidFill>
                  <a:srgbClr val="000000"/>
                </a:solidFill>
                <a:latin typeface="Marianne"/>
                <a:ea typeface="Marianne"/>
                <a:cs typeface="Marianne"/>
              </a:rPr>
              <a:t>Lecture commune de la grille d’évaluation au regard des projets existants,</a:t>
            </a:r>
          </a:p>
          <a:p>
            <a:pPr marL="705958" lvl="1" indent="-305908">
              <a:buAutoNum type="arabicPeriod"/>
              <a:defRPr/>
            </a:pPr>
            <a:r>
              <a:rPr lang="fr-FR" sz="2000" dirty="0">
                <a:solidFill>
                  <a:srgbClr val="000000"/>
                </a:solidFill>
                <a:latin typeface="Marianne"/>
                <a:ea typeface="Marianne"/>
                <a:cs typeface="Marianne"/>
              </a:rPr>
              <a:t>pointer les capacités moins travaillées,</a:t>
            </a:r>
          </a:p>
          <a:p>
            <a:pPr marL="705958" lvl="1" indent="-305908">
              <a:buAutoNum type="arabicPeriod"/>
              <a:defRPr/>
            </a:pPr>
            <a:r>
              <a:rPr lang="fr-FR" sz="2000" dirty="0">
                <a:solidFill>
                  <a:srgbClr val="000000"/>
                </a:solidFill>
                <a:latin typeface="Marianne"/>
                <a:ea typeface="Marianne"/>
                <a:cs typeface="Marianne"/>
              </a:rPr>
              <a:t>identifier un partenaire territorial porteur d’une commande,</a:t>
            </a:r>
          </a:p>
          <a:p>
            <a:pPr marL="705958" lvl="1" indent="-305908">
              <a:buAutoNum type="arabicPeriod"/>
              <a:defRPr/>
            </a:pPr>
            <a:r>
              <a:rPr lang="fr-FR" sz="2000" dirty="0">
                <a:solidFill>
                  <a:srgbClr val="000000"/>
                </a:solidFill>
                <a:latin typeface="Marianne"/>
                <a:ea typeface="Marianne"/>
                <a:cs typeface="Marianne"/>
              </a:rPr>
              <a:t>réfléchir l’organisation horaire, le scénario,</a:t>
            </a:r>
            <a:r>
              <a:rPr lang="fr-FR" sz="2000" dirty="0">
                <a:solidFill>
                  <a:srgbClr val="000000"/>
                </a:solidFill>
                <a:ea typeface="Marianne"/>
                <a:cs typeface="Marianne"/>
              </a:rPr>
              <a:t> au regard des pédagogies à mobiliser,</a:t>
            </a:r>
            <a:endParaRPr lang="fr-FR" sz="2000" dirty="0">
              <a:solidFill>
                <a:srgbClr val="000000"/>
              </a:solidFill>
              <a:latin typeface="Marianne"/>
              <a:ea typeface="Marianne"/>
              <a:cs typeface="Marianne"/>
            </a:endParaRPr>
          </a:p>
          <a:p>
            <a:pPr marL="705958" lvl="1" indent="-305908">
              <a:buAutoNum type="arabicPeriod"/>
              <a:defRPr/>
            </a:pPr>
            <a:r>
              <a:rPr lang="fr-FR" sz="2000" b="0" i="0" u="none" dirty="0">
                <a:solidFill>
                  <a:srgbClr val="000000"/>
                </a:solidFill>
                <a:latin typeface="Marianne"/>
                <a:ea typeface="Marianne"/>
                <a:cs typeface="Marianne"/>
              </a:rPr>
              <a:t>élaborer une </a:t>
            </a:r>
            <a:r>
              <a:rPr lang="fr-FR" sz="2000" dirty="0">
                <a:solidFill>
                  <a:srgbClr val="000000"/>
                </a:solidFill>
                <a:latin typeface="Marianne"/>
                <a:ea typeface="Marianne"/>
                <a:cs typeface="Marianne"/>
              </a:rPr>
              <a:t>grille</a:t>
            </a:r>
            <a:r>
              <a:rPr lang="fr-FR" sz="2000" b="0" i="0" u="none" dirty="0">
                <a:solidFill>
                  <a:srgbClr val="000000"/>
                </a:solidFill>
                <a:latin typeface="Marianne"/>
                <a:ea typeface="Marianne"/>
                <a:cs typeface="Marianne"/>
              </a:rPr>
              <a:t> d’évaluation définitive avec les indicateurs adaptés à la situation</a:t>
            </a:r>
            <a:r>
              <a:rPr lang="fr-FR" sz="2000" dirty="0">
                <a:solidFill>
                  <a:srgbClr val="000000"/>
                </a:solidFill>
                <a:latin typeface="Marianne"/>
                <a:ea typeface="Marianne"/>
                <a:cs typeface="Marianne"/>
              </a:rPr>
              <a:t>,</a:t>
            </a:r>
          </a:p>
          <a:p>
            <a:pPr marL="705958" lvl="1" indent="-305908">
              <a:buFontTx/>
              <a:buAutoNum type="arabicPeriod"/>
              <a:defRPr/>
            </a:pPr>
            <a:r>
              <a:rPr lang="fr-FR" sz="2000" dirty="0">
                <a:solidFill>
                  <a:srgbClr val="000000"/>
                </a:solidFill>
                <a:ea typeface="Marianne"/>
                <a:cs typeface="Marianne"/>
              </a:rPr>
              <a:t>écrire et faire valider le nouvel EIE.</a:t>
            </a:r>
            <a:endParaRPr lang="fr-FR" sz="2000" b="0" i="0" u="none" dirty="0">
              <a:solidFill>
                <a:srgbClr val="000000"/>
              </a:solidFill>
              <a:latin typeface="Marianne"/>
              <a:ea typeface="Marianne"/>
              <a:cs typeface="Marianne"/>
            </a:endParaRPr>
          </a:p>
          <a:p>
            <a:pPr marL="400050" lvl="1">
              <a:defRPr/>
            </a:pPr>
            <a:endParaRPr lang="fr-FR" sz="2000" dirty="0">
              <a:solidFill>
                <a:srgbClr val="000000"/>
              </a:solidFill>
              <a:latin typeface="Marianne"/>
              <a:ea typeface="Marianne"/>
              <a:cs typeface="Marianne"/>
            </a:endParaRPr>
          </a:p>
          <a:p>
            <a:pPr indent="-57150">
              <a:defRPr/>
            </a:pPr>
            <a:r>
              <a:rPr lang="fr-FR" sz="2000" b="1" dirty="0">
                <a:solidFill>
                  <a:srgbClr val="000000"/>
                </a:solidFill>
                <a:ea typeface="Marianne"/>
                <a:cs typeface="Marianne"/>
              </a:rPr>
              <a:t>A propos de la pédagogie :</a:t>
            </a:r>
          </a:p>
          <a:p>
            <a:pPr indent="-57150">
              <a:defRPr/>
            </a:pPr>
            <a:endParaRPr lang="fr-FR" sz="2000" b="1" dirty="0">
              <a:solidFill>
                <a:srgbClr val="000000"/>
              </a:solidFill>
              <a:ea typeface="Marianne"/>
              <a:cs typeface="Marianne"/>
            </a:endParaRPr>
          </a:p>
          <a:p>
            <a:pPr marL="705958" lvl="1" indent="-305908" rtl="0">
              <a:buAutoNum type="arabicPeriod"/>
              <a:defRPr/>
            </a:pPr>
            <a:r>
              <a:rPr lang="fr-FR" sz="2000" dirty="0">
                <a:solidFill>
                  <a:srgbClr val="000000"/>
                </a:solidFill>
                <a:latin typeface="Marianne"/>
                <a:ea typeface="Marianne"/>
                <a:cs typeface="Marianne"/>
              </a:rPr>
              <a:t>Identifier parmi vos pratiques celles qui  vous semblent relever de l’une ou l’autre des 3 pédagogies (pédagogie de projet, coopérative, institutionnelle)</a:t>
            </a:r>
          </a:p>
          <a:p>
            <a:pPr marL="705958" lvl="1" indent="-305908" rtl="0">
              <a:buFont typeface="+mj-lt"/>
              <a:buAutoNum type="arabicPeriod"/>
              <a:defRPr/>
            </a:pPr>
            <a:r>
              <a:rPr lang="fr-FR" sz="2000" dirty="0">
                <a:solidFill>
                  <a:srgbClr val="000000"/>
                </a:solidFill>
                <a:latin typeface="Marianne"/>
                <a:ea typeface="Marianne"/>
                <a:cs typeface="Marianne"/>
              </a:rPr>
              <a:t>Déceler dans les projets les moments/tâches où les élèves exercent leur pouvoir d’agir.</a:t>
            </a:r>
          </a:p>
          <a:p>
            <a:pPr marL="705958" lvl="1" indent="-305908" rtl="0">
              <a:buFont typeface="+mj-lt"/>
              <a:buAutoNum type="arabicPeriod"/>
              <a:defRPr/>
            </a:pPr>
            <a:r>
              <a:rPr lang="fr-FR" sz="2000" dirty="0">
                <a:solidFill>
                  <a:srgbClr val="000000"/>
                </a:solidFill>
                <a:latin typeface="Marianne"/>
                <a:ea typeface="Marianne"/>
                <a:cs typeface="Marianne"/>
              </a:rPr>
              <a:t>Repérer dans vos pratiques les évolutions à envisager sur ces questions pédagogiques (organisation, formation, partenariats, ...)</a:t>
            </a:r>
          </a:p>
          <a:p>
            <a:pPr indent="-57150">
              <a:defRPr/>
            </a:pPr>
            <a:endParaRPr lang="fr-FR" sz="2000" b="1" dirty="0">
              <a:solidFill>
                <a:srgbClr val="000000"/>
              </a:solidFill>
              <a:ea typeface="Marianne"/>
              <a:cs typeface="Marianne"/>
            </a:endParaRPr>
          </a:p>
          <a:p>
            <a:pPr indent="-57150">
              <a:defRPr/>
            </a:pPr>
            <a:r>
              <a:rPr sz="2000" b="0" i="0" u="none" dirty="0">
                <a:solidFill>
                  <a:srgbClr val="000000"/>
                </a:solidFill>
                <a:latin typeface="Marianne"/>
                <a:ea typeface="Marianne"/>
                <a:cs typeface="Marianne"/>
              </a:rPr>
              <a:t/>
            </a:r>
            <a:br>
              <a:rPr sz="2000" b="0" i="0" u="none" dirty="0">
                <a:solidFill>
                  <a:srgbClr val="000000"/>
                </a:solidFill>
                <a:latin typeface="Marianne"/>
                <a:ea typeface="Marianne"/>
                <a:cs typeface="Marianne"/>
              </a:rPr>
            </a:br>
            <a:endParaRPr sz="2000" b="0" i="0" u="none" dirty="0">
              <a:solidFill>
                <a:srgbClr val="000000"/>
              </a:solidFill>
              <a:latin typeface="Marianne"/>
              <a:ea typeface="Marianne"/>
              <a:cs typeface="Mariann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821670978" name="Titre 6"/>
          <p:cNvSpPr>
            <a:spLocks noGrp="1"/>
          </p:cNvSpPr>
          <p:nvPr>
            <p:ph type="title"/>
          </p:nvPr>
        </p:nvSpPr>
        <p:spPr bwMode="auto">
          <a:xfrm>
            <a:off x="1780479" y="287677"/>
            <a:ext cx="9710935" cy="959999"/>
          </a:xfrm>
        </p:spPr>
        <p:txBody>
          <a:bodyPr/>
          <a:lstStyle/>
          <a:p>
            <a:pPr>
              <a:defRPr/>
            </a:pPr>
            <a:r>
              <a:rPr lang="fr-FR" sz="2800"/>
              <a:t>2- Bloc</a:t>
            </a:r>
            <a:r>
              <a:t> 4 </a:t>
            </a:r>
            <a:r>
              <a:rPr sz="2800" b="1" i="0" u="none">
                <a:solidFill>
                  <a:srgbClr val="000000"/>
                </a:solidFill>
                <a:latin typeface="Marianne"/>
                <a:ea typeface="Marianne"/>
                <a:cs typeface="Marianne"/>
              </a:rPr>
              <a:t>Agir collectivement dans des situations sociales et professionnelles</a:t>
            </a:r>
            <a:endParaRPr/>
          </a:p>
        </p:txBody>
      </p:sp>
      <p:sp>
        <p:nvSpPr>
          <p:cNvPr id="2014246377" name="Espace réservé de la date 1"/>
          <p:cNvSpPr>
            <a:spLocks noGrp="1"/>
          </p:cNvSpPr>
          <p:nvPr>
            <p:ph type="dt" sz="half" idx="10"/>
          </p:nvPr>
        </p:nvSpPr>
        <p:spPr bwMode="auto"/>
        <p:txBody>
          <a:bodyPr/>
          <a:lstStyle/>
          <a:p>
            <a:pPr algn="r" defTabSz="1219185">
              <a:defRPr/>
            </a:pPr>
            <a:fld id="{E3A67F6A-A1C0-CD6B-F0E6-63F016BF0879}" type="datetime1">
              <a:rPr lang="fr-FR" cap="all">
                <a:solidFill>
                  <a:srgbClr val="000000"/>
                </a:solidFill>
                <a:latin typeface="Marianne"/>
              </a:rPr>
              <a:t>15/06/2022</a:t>
            </a:fld>
            <a:endParaRPr lang="fr-FR" cap="all">
              <a:solidFill>
                <a:srgbClr val="000000"/>
              </a:solidFill>
              <a:latin typeface="Marianne"/>
            </a:endParaRPr>
          </a:p>
        </p:txBody>
      </p:sp>
      <p:sp>
        <p:nvSpPr>
          <p:cNvPr id="868585"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2112588021" name="Espace réservé du numéro de diapositive 3"/>
          <p:cNvSpPr>
            <a:spLocks noGrp="1"/>
          </p:cNvSpPr>
          <p:nvPr>
            <p:ph type="sldNum" sz="quarter" idx="12"/>
          </p:nvPr>
        </p:nvSpPr>
        <p:spPr bwMode="auto"/>
        <p:txBody>
          <a:bodyPr/>
          <a:lstStyle/>
          <a:p>
            <a:pPr defTabSz="1219185">
              <a:defRPr/>
            </a:pPr>
            <a:fld id="{98571BC9-FA8E-3DFA-E6E1-44FCA0B78B3D}" type="slidenum">
              <a:rPr lang="fr-FR">
                <a:solidFill>
                  <a:srgbClr val="000000"/>
                </a:solidFill>
                <a:latin typeface="Marianne"/>
              </a:rPr>
              <a:t>4</a:t>
            </a:fld>
            <a:endParaRPr lang="fr-FR">
              <a:solidFill>
                <a:srgbClr val="000000"/>
              </a:solidFill>
              <a:latin typeface="Marianne"/>
            </a:endParaRPr>
          </a:p>
        </p:txBody>
      </p:sp>
      <p:sp>
        <p:nvSpPr>
          <p:cNvPr id="1700932700" name="ZoneTexte 18"/>
          <p:cNvSpPr txBox="1"/>
          <p:nvPr/>
        </p:nvSpPr>
        <p:spPr bwMode="auto">
          <a:xfrm>
            <a:off x="515658" y="1047768"/>
            <a:ext cx="11024661" cy="365795"/>
          </a:xfrm>
          <a:prstGeom prst="rect">
            <a:avLst/>
          </a:prstGeom>
          <a:noFill/>
        </p:spPr>
        <p:txBody>
          <a:bodyPr wrap="square" rtlCol="0">
            <a:spAutoFit/>
          </a:bodyPr>
          <a:lstStyle/>
          <a:p>
            <a:pPr>
              <a:defRPr/>
            </a:pPr>
            <a:endParaRPr/>
          </a:p>
        </p:txBody>
      </p:sp>
      <p:graphicFrame>
        <p:nvGraphicFramePr>
          <p:cNvPr id="1489968310" name="Tableau 1489968309"/>
          <p:cNvGraphicFramePr>
            <a:graphicFrameLocks/>
          </p:cNvGraphicFramePr>
          <p:nvPr/>
        </p:nvGraphicFramePr>
        <p:xfrm>
          <a:off x="399592" y="1247677"/>
          <a:ext cx="11299699" cy="4666157"/>
        </p:xfrm>
        <a:graphic>
          <a:graphicData uri="http://schemas.openxmlformats.org/drawingml/2006/table">
            <a:tbl>
              <a:tblPr firstRow="1" bandRow="1">
                <a:tableStyleId>{E6141811-29D9-64C3-60D7-B4939641D3F5}</a:tableStyleId>
              </a:tblPr>
              <a:tblGrid>
                <a:gridCol w="1440000">
                  <a:extLst>
                    <a:ext uri="{9D8B030D-6E8A-4147-A177-3AD203B41FA5}">
                      <a16:colId xmlns:a16="http://schemas.microsoft.com/office/drawing/2014/main" val="20000"/>
                    </a:ext>
                  </a:extLst>
                </a:gridCol>
                <a:gridCol w="2326568">
                  <a:extLst>
                    <a:ext uri="{9D8B030D-6E8A-4147-A177-3AD203B41FA5}">
                      <a16:colId xmlns:a16="http://schemas.microsoft.com/office/drawing/2014/main" val="20001"/>
                    </a:ext>
                  </a:extLst>
                </a:gridCol>
                <a:gridCol w="1136082">
                  <a:extLst>
                    <a:ext uri="{9D8B030D-6E8A-4147-A177-3AD203B41FA5}">
                      <a16:colId xmlns:a16="http://schemas.microsoft.com/office/drawing/2014/main" val="20002"/>
                    </a:ext>
                  </a:extLst>
                </a:gridCol>
                <a:gridCol w="740021">
                  <a:extLst>
                    <a:ext uri="{9D8B030D-6E8A-4147-A177-3AD203B41FA5}">
                      <a16:colId xmlns:a16="http://schemas.microsoft.com/office/drawing/2014/main" val="20003"/>
                    </a:ext>
                  </a:extLst>
                </a:gridCol>
                <a:gridCol w="4257325">
                  <a:extLst>
                    <a:ext uri="{9D8B030D-6E8A-4147-A177-3AD203B41FA5}">
                      <a16:colId xmlns:a16="http://schemas.microsoft.com/office/drawing/2014/main" val="20004"/>
                    </a:ext>
                  </a:extLst>
                </a:gridCol>
                <a:gridCol w="1399703">
                  <a:extLst>
                    <a:ext uri="{9D8B030D-6E8A-4147-A177-3AD203B41FA5}">
                      <a16:colId xmlns:a16="http://schemas.microsoft.com/office/drawing/2014/main" val="20005"/>
                    </a:ext>
                  </a:extLst>
                </a:gridCol>
              </a:tblGrid>
              <a:tr h="528959">
                <a:tc>
                  <a:txBody>
                    <a:bodyPr/>
                    <a:lstStyle/>
                    <a:p>
                      <a:pPr>
                        <a:defRPr/>
                      </a:pPr>
                      <a:r>
                        <a:rPr sz="1600" b="1" i="0" u="none">
                          <a:solidFill>
                            <a:schemeClr val="bg1"/>
                          </a:solidFill>
                          <a:latin typeface="Marianne"/>
                          <a:ea typeface="Marianne"/>
                          <a:cs typeface="Marianne"/>
                        </a:rPr>
                        <a:t>Epreuve</a:t>
                      </a:r>
                      <a:endParaRPr sz="1600">
                        <a:solidFill>
                          <a:schemeClr val="bg1"/>
                        </a:solidFill>
                        <a:latin typeface="Marianne"/>
                        <a:ea typeface="Marianne"/>
                        <a:cs typeface="Marianne"/>
                      </a:endParaRPr>
                    </a:p>
                  </a:txBody>
                  <a:tcPr/>
                </a:tc>
                <a:tc>
                  <a:txBody>
                    <a:bodyPr/>
                    <a:lstStyle/>
                    <a:p>
                      <a:pPr>
                        <a:defRPr/>
                      </a:pPr>
                      <a:r>
                        <a:rPr sz="1600" b="1" i="0" u="none">
                          <a:solidFill>
                            <a:schemeClr val="bg1"/>
                          </a:solidFill>
                          <a:latin typeface="Marianne"/>
                          <a:ea typeface="Marianne"/>
                          <a:cs typeface="Marianne"/>
                        </a:rPr>
                        <a:t>Capacités évaluées </a:t>
                      </a:r>
                      <a:endParaRPr sz="1600">
                        <a:solidFill>
                          <a:schemeClr val="bg1"/>
                        </a:solidFill>
                        <a:latin typeface="Marianne"/>
                        <a:ea typeface="Marianne"/>
                        <a:cs typeface="Marianne"/>
                      </a:endParaRPr>
                    </a:p>
                  </a:txBody>
                  <a:tcPr/>
                </a:tc>
                <a:tc>
                  <a:txBody>
                    <a:bodyPr/>
                    <a:lstStyle/>
                    <a:p>
                      <a:pPr>
                        <a:defRPr/>
                      </a:pPr>
                      <a:r>
                        <a:rPr sz="1600" b="1" i="0" u="none">
                          <a:solidFill>
                            <a:schemeClr val="bg1"/>
                          </a:solidFill>
                          <a:latin typeface="Marianne"/>
                          <a:ea typeface="Marianne"/>
                          <a:cs typeface="Marianne"/>
                        </a:rPr>
                        <a:t>Modalité</a:t>
                      </a:r>
                      <a:endParaRPr sz="1600">
                        <a:solidFill>
                          <a:schemeClr val="bg1"/>
                        </a:solidFill>
                        <a:latin typeface="Marianne"/>
                        <a:ea typeface="Marianne"/>
                        <a:cs typeface="Marianne"/>
                      </a:endParaRPr>
                    </a:p>
                  </a:txBody>
                  <a:tcPr/>
                </a:tc>
                <a:tc>
                  <a:txBody>
                    <a:bodyPr/>
                    <a:lstStyle/>
                    <a:p>
                      <a:pPr>
                        <a:defRPr/>
                      </a:pPr>
                      <a:r>
                        <a:rPr sz="1600" b="1" i="0" u="none">
                          <a:solidFill>
                            <a:schemeClr val="bg1"/>
                          </a:solidFill>
                          <a:latin typeface="Marianne"/>
                          <a:ea typeface="Marianne"/>
                          <a:cs typeface="Marianne"/>
                        </a:rPr>
                        <a:t>Coef.</a:t>
                      </a:r>
                      <a:endParaRPr sz="1600">
                        <a:solidFill>
                          <a:schemeClr val="bg1"/>
                        </a:solidFill>
                        <a:latin typeface="Marianne"/>
                        <a:ea typeface="Marianne"/>
                        <a:cs typeface="Marianne"/>
                      </a:endParaRPr>
                    </a:p>
                  </a:txBody>
                  <a:tcPr/>
                </a:tc>
                <a:tc>
                  <a:txBody>
                    <a:bodyPr/>
                    <a:lstStyle/>
                    <a:p>
                      <a:pPr>
                        <a:defRPr/>
                      </a:pPr>
                      <a:r>
                        <a:rPr sz="1600" b="1" i="0" u="none">
                          <a:solidFill>
                            <a:schemeClr val="bg1"/>
                          </a:solidFill>
                          <a:latin typeface="Marianne"/>
                          <a:ea typeface="Marianne"/>
                          <a:cs typeface="Marianne"/>
                        </a:rPr>
                        <a:t>Critères</a:t>
                      </a:r>
                      <a:endParaRPr sz="1600">
                        <a:solidFill>
                          <a:schemeClr val="bg1"/>
                        </a:solidFill>
                        <a:latin typeface="Marianne"/>
                        <a:ea typeface="Marianne"/>
                        <a:cs typeface="Marianne"/>
                      </a:endParaRPr>
                    </a:p>
                  </a:txBody>
                  <a:tcPr/>
                </a:tc>
                <a:tc>
                  <a:txBody>
                    <a:bodyPr/>
                    <a:lstStyle/>
                    <a:p>
                      <a:pPr>
                        <a:defRPr/>
                      </a:pPr>
                      <a:r>
                        <a:rPr sz="1600" b="1" i="0" u="none">
                          <a:solidFill>
                            <a:schemeClr val="bg1"/>
                          </a:solidFill>
                          <a:latin typeface="Marianne"/>
                          <a:ea typeface="Marianne"/>
                          <a:cs typeface="Marianne"/>
                        </a:rPr>
                        <a:t>Disciplines</a:t>
                      </a:r>
                      <a:endParaRPr sz="1600">
                        <a:solidFill>
                          <a:schemeClr val="bg1"/>
                        </a:solidFill>
                        <a:latin typeface="Marianne"/>
                        <a:ea typeface="Marianne"/>
                        <a:cs typeface="Marianne"/>
                      </a:endParaRPr>
                    </a:p>
                  </a:txBody>
                  <a:tcPr/>
                </a:tc>
                <a:extLst>
                  <a:ext uri="{0D108BD9-81ED-4DB2-BD59-A6C34878D82A}">
                    <a16:rowId xmlns:a16="http://schemas.microsoft.com/office/drawing/2014/main" val="10000"/>
                  </a:ext>
                </a:extLst>
              </a:tr>
              <a:tr h="1477880">
                <a:tc rowSpan="3">
                  <a:txBody>
                    <a:bodyPr/>
                    <a:lstStyle/>
                    <a:p>
                      <a:pPr>
                        <a:defRPr/>
                      </a:pPr>
                      <a:endParaRPr sz="1600" b="1" i="0" u="none" dirty="0">
                        <a:solidFill>
                          <a:srgbClr val="000000"/>
                        </a:solidFill>
                        <a:latin typeface="Marianne"/>
                        <a:ea typeface="Marianne"/>
                        <a:cs typeface="Marianne"/>
                      </a:endParaRPr>
                    </a:p>
                    <a:p>
                      <a:pPr>
                        <a:defRPr/>
                      </a:pPr>
                      <a:endParaRPr sz="1600" b="1" i="0" u="none" dirty="0">
                        <a:solidFill>
                          <a:srgbClr val="000000"/>
                        </a:solidFill>
                        <a:latin typeface="Marianne"/>
                        <a:ea typeface="Marianne"/>
                        <a:cs typeface="Marianne"/>
                      </a:endParaRPr>
                    </a:p>
                    <a:p>
                      <a:pPr>
                        <a:defRPr/>
                      </a:pPr>
                      <a:endParaRPr sz="1600" b="1" i="0" u="none" dirty="0">
                        <a:solidFill>
                          <a:srgbClr val="000000"/>
                        </a:solidFill>
                        <a:latin typeface="Marianne"/>
                        <a:ea typeface="Marianne"/>
                        <a:cs typeface="Marianne"/>
                      </a:endParaRPr>
                    </a:p>
                    <a:p>
                      <a:pPr>
                        <a:defRPr/>
                      </a:pPr>
                      <a:endParaRPr sz="1600" b="1" i="0" u="none" dirty="0">
                        <a:solidFill>
                          <a:srgbClr val="000000"/>
                        </a:solidFill>
                        <a:latin typeface="Marianne"/>
                        <a:ea typeface="Marianne"/>
                        <a:cs typeface="Marianne"/>
                      </a:endParaRPr>
                    </a:p>
                    <a:p>
                      <a:pPr>
                        <a:defRPr/>
                      </a:pPr>
                      <a:endParaRPr sz="1600" b="1" i="0" u="none" dirty="0">
                        <a:solidFill>
                          <a:srgbClr val="000000"/>
                        </a:solidFill>
                        <a:latin typeface="Marianne"/>
                        <a:ea typeface="Marianne"/>
                        <a:cs typeface="Marianne"/>
                      </a:endParaRPr>
                    </a:p>
                    <a:p>
                      <a:pPr>
                        <a:defRPr/>
                      </a:pPr>
                      <a:r>
                        <a:rPr sz="1600" b="1" i="0" u="none" dirty="0">
                          <a:solidFill>
                            <a:srgbClr val="000000"/>
                          </a:solidFill>
                          <a:latin typeface="Marianne"/>
                          <a:ea typeface="Marianne"/>
                          <a:cs typeface="Marianne"/>
                        </a:rPr>
                        <a:t>E4</a:t>
                      </a:r>
                    </a:p>
                    <a:p>
                      <a:pPr>
                        <a:defRPr/>
                      </a:pPr>
                      <a:r>
                        <a:rPr sz="1600" b="0" i="0" u="none" dirty="0">
                          <a:solidFill>
                            <a:srgbClr val="000000"/>
                          </a:solidFill>
                          <a:latin typeface="Marianne"/>
                          <a:ea typeface="Marianne"/>
                          <a:cs typeface="Marianne"/>
                        </a:rPr>
                        <a:t>Engagement </a:t>
                      </a:r>
                      <a:r>
                        <a:rPr sz="1600" b="0" i="0" u="none" dirty="0" err="1">
                          <a:solidFill>
                            <a:srgbClr val="000000"/>
                          </a:solidFill>
                          <a:latin typeface="Marianne"/>
                          <a:ea typeface="Marianne"/>
                          <a:cs typeface="Marianne"/>
                        </a:rPr>
                        <a:t>dans</a:t>
                      </a:r>
                      <a:r>
                        <a:rPr sz="1600" b="0" i="0" u="none" dirty="0">
                          <a:solidFill>
                            <a:srgbClr val="000000"/>
                          </a:solidFill>
                          <a:latin typeface="Marianne"/>
                          <a:ea typeface="Marianne"/>
                          <a:cs typeface="Marianne"/>
                        </a:rPr>
                        <a:t> un </a:t>
                      </a:r>
                      <a:r>
                        <a:rPr sz="1600" b="0" i="0" u="none" dirty="0" err="1">
                          <a:solidFill>
                            <a:srgbClr val="000000"/>
                          </a:solidFill>
                          <a:latin typeface="Marianne"/>
                          <a:ea typeface="Marianne"/>
                          <a:cs typeface="Marianne"/>
                        </a:rPr>
                        <a:t>projet</a:t>
                      </a:r>
                      <a:r>
                        <a:rPr sz="1600" b="0" i="0" u="none" dirty="0">
                          <a:solidFill>
                            <a:srgbClr val="000000"/>
                          </a:solidFill>
                          <a:latin typeface="Marianne"/>
                          <a:ea typeface="Marianne"/>
                          <a:cs typeface="Marianne"/>
                        </a:rPr>
                        <a:t> </a:t>
                      </a:r>
                      <a:r>
                        <a:rPr sz="1600" b="0" i="0" u="none" dirty="0" err="1">
                          <a:solidFill>
                            <a:srgbClr val="000000"/>
                          </a:solidFill>
                          <a:latin typeface="Marianne"/>
                          <a:ea typeface="Marianne"/>
                          <a:cs typeface="Marianne"/>
                        </a:rPr>
                        <a:t>collectif</a:t>
                      </a:r>
                      <a:endParaRPr sz="1600" dirty="0">
                        <a:latin typeface="Marianne"/>
                        <a:ea typeface="Marianne"/>
                        <a:cs typeface="Marianne"/>
                      </a:endParaRPr>
                    </a:p>
                  </a:txBody>
                  <a:tcPr/>
                </a:tc>
                <a:tc>
                  <a:txBody>
                    <a:bodyPr/>
                    <a:lstStyle/>
                    <a:p>
                      <a:pPr>
                        <a:defRPr/>
                      </a:pPr>
                      <a:r>
                        <a:rPr sz="1600" b="1" i="0" u="none">
                          <a:solidFill>
                            <a:srgbClr val="000000"/>
                          </a:solidFill>
                          <a:latin typeface="Marianne"/>
                          <a:ea typeface="Marianne"/>
                          <a:cs typeface="Marianne"/>
                        </a:rPr>
                        <a:t>C4.1</a:t>
                      </a:r>
                    </a:p>
                    <a:p>
                      <a:pPr>
                        <a:defRPr/>
                      </a:pPr>
                      <a:r>
                        <a:rPr sz="1600" b="0" i="0" u="none">
                          <a:solidFill>
                            <a:srgbClr val="000000"/>
                          </a:solidFill>
                          <a:latin typeface="Marianne"/>
                          <a:ea typeface="Marianne"/>
                          <a:cs typeface="Marianne"/>
                        </a:rPr>
                        <a:t>Développer un mode de vie actif et solidaire</a:t>
                      </a:r>
                      <a:endParaRPr sz="1600">
                        <a:latin typeface="Marianne"/>
                        <a:ea typeface="Marianne"/>
                        <a:cs typeface="Marianne"/>
                      </a:endParaRPr>
                    </a:p>
                  </a:txBody>
                  <a:tcPr/>
                </a:tc>
                <a:tc>
                  <a:txBody>
                    <a:bodyPr/>
                    <a:lstStyle/>
                    <a:p>
                      <a:pPr>
                        <a:defRPr/>
                      </a:pPr>
                      <a:r>
                        <a:rPr sz="1600" b="0" i="0" u="none">
                          <a:solidFill>
                            <a:srgbClr val="000000"/>
                          </a:solidFill>
                          <a:latin typeface="Marianne"/>
                          <a:ea typeface="Marianne"/>
                          <a:cs typeface="Marianne"/>
                        </a:rPr>
                        <a:t>SE 1 </a:t>
                      </a:r>
                    </a:p>
                    <a:p>
                      <a:pPr>
                        <a:defRPr/>
                      </a:pPr>
                      <a:r>
                        <a:rPr lang="fr-FR" sz="1600" b="0" i="0" u="none" strike="noStrike" cap="none" spc="0">
                          <a:solidFill>
                            <a:srgbClr val="000000"/>
                          </a:solidFill>
                          <a:latin typeface="Marianne"/>
                          <a:ea typeface="Marianne"/>
                          <a:cs typeface="Marianne"/>
                        </a:rPr>
                        <a:t>Pratique</a:t>
                      </a:r>
                      <a:endParaRPr sz="1600" b="0" i="0" u="none">
                        <a:solidFill>
                          <a:srgbClr val="000000"/>
                        </a:solidFill>
                        <a:latin typeface="Marianne"/>
                        <a:ea typeface="Marianne"/>
                        <a:cs typeface="Marianne"/>
                      </a:endParaRPr>
                    </a:p>
                    <a:p>
                      <a:pPr>
                        <a:defRPr/>
                      </a:pPr>
                      <a:endParaRPr sz="1600" b="0" i="0" u="none">
                        <a:solidFill>
                          <a:srgbClr val="000000"/>
                        </a:solidFill>
                        <a:latin typeface="Marianne"/>
                        <a:ea typeface="Marianne"/>
                        <a:cs typeface="Marianne"/>
                      </a:endParaRPr>
                    </a:p>
                    <a:p>
                      <a:pPr>
                        <a:defRPr/>
                      </a:pPr>
                      <a:r>
                        <a:rPr sz="1600" b="0" i="0" u="none">
                          <a:solidFill>
                            <a:srgbClr val="000000"/>
                          </a:solidFill>
                          <a:latin typeface="Marianne"/>
                          <a:ea typeface="Marianne"/>
                          <a:cs typeface="Marianne"/>
                        </a:rPr>
                        <a:t>ECCF 4.1</a:t>
                      </a:r>
                    </a:p>
                    <a:p>
                      <a:pPr>
                        <a:defRPr/>
                      </a:pPr>
                      <a:endParaRPr sz="1600" b="0" i="0" u="none">
                        <a:solidFill>
                          <a:srgbClr val="000000"/>
                        </a:solidFill>
                        <a:latin typeface="Marianne"/>
                        <a:ea typeface="Marianne"/>
                        <a:cs typeface="Marianne"/>
                      </a:endParaRPr>
                    </a:p>
                  </a:txBody>
                  <a:tcPr/>
                </a:tc>
                <a:tc>
                  <a:txBody>
                    <a:bodyPr/>
                    <a:lstStyle/>
                    <a:p>
                      <a:pPr>
                        <a:defRPr/>
                      </a:pPr>
                      <a:r>
                        <a:rPr sz="1600">
                          <a:latin typeface="Marianne"/>
                          <a:ea typeface="Marianne"/>
                          <a:cs typeface="Marianne"/>
                        </a:rPr>
                        <a:t>1</a:t>
                      </a:r>
                    </a:p>
                  </a:txBody>
                  <a:tcPr/>
                </a:tc>
                <a:tc>
                  <a:txBody>
                    <a:bodyPr/>
                    <a:lstStyle/>
                    <a:p>
                      <a:pPr marL="217793" indent="-217793">
                        <a:buFont typeface="Arial"/>
                        <a:buChar char="–"/>
                        <a:defRPr/>
                      </a:pPr>
                      <a:r>
                        <a:rPr sz="1600">
                          <a:latin typeface="Marianne"/>
                          <a:ea typeface="Marianne"/>
                          <a:cs typeface="Marianne"/>
                        </a:rPr>
                        <a:t>Engagement autour d’expériences motrices variées.</a:t>
                      </a:r>
                    </a:p>
                    <a:p>
                      <a:pPr marL="217793" indent="-217793">
                        <a:buFont typeface="Arial"/>
                        <a:buChar char="–"/>
                        <a:defRPr/>
                      </a:pPr>
                      <a:r>
                        <a:rPr sz="1600" b="0" i="0" u="none">
                          <a:solidFill>
                            <a:srgbClr val="000000"/>
                          </a:solidFill>
                          <a:latin typeface="Marianne"/>
                          <a:ea typeface="Marianne"/>
                          <a:cs typeface="Marianne"/>
                        </a:rPr>
                        <a:t>Mobilisation de ressources motrices et méthodologiques.</a:t>
                      </a:r>
                    </a:p>
                    <a:p>
                      <a:pPr marL="217793" indent="-217793">
                        <a:buFont typeface="Arial"/>
                        <a:buChar char="–"/>
                        <a:defRPr/>
                      </a:pPr>
                      <a:r>
                        <a:rPr sz="1600" b="0" i="0" u="none">
                          <a:solidFill>
                            <a:srgbClr val="000000"/>
                          </a:solidFill>
                          <a:latin typeface="Marianne"/>
                          <a:ea typeface="Marianne"/>
                          <a:cs typeface="Marianne"/>
                        </a:rPr>
                        <a:t>Mobilisation de ressources relationnelles et sociales.</a:t>
                      </a:r>
                    </a:p>
                  </a:txBody>
                  <a:tcPr/>
                </a:tc>
                <a:tc>
                  <a:txBody>
                    <a:bodyPr/>
                    <a:lstStyle/>
                    <a:p>
                      <a:pPr>
                        <a:defRPr/>
                      </a:pPr>
                      <a:r>
                        <a:rPr sz="1600">
                          <a:latin typeface="Marianne"/>
                          <a:ea typeface="Marianne"/>
                          <a:cs typeface="Marianne"/>
                        </a:rPr>
                        <a:t>EPS</a:t>
                      </a:r>
                    </a:p>
                  </a:txBody>
                  <a:tcPr/>
                </a:tc>
                <a:extLst>
                  <a:ext uri="{0D108BD9-81ED-4DB2-BD59-A6C34878D82A}">
                    <a16:rowId xmlns:a16="http://schemas.microsoft.com/office/drawing/2014/main" val="10001"/>
                  </a:ext>
                </a:extLst>
              </a:tr>
              <a:tr h="1272078">
                <a:tc vMerge="1">
                  <a:txBody>
                    <a:bodyPr/>
                    <a:lstStyle/>
                    <a:p>
                      <a:pPr>
                        <a:defRPr/>
                      </a:pPr>
                      <a:endParaRPr/>
                    </a:p>
                  </a:txBody>
                  <a:tcPr/>
                </a:tc>
                <a:tc>
                  <a:txBody>
                    <a:bodyPr/>
                    <a:lstStyle/>
                    <a:p>
                      <a:pPr>
                        <a:defRPr/>
                      </a:pPr>
                      <a:r>
                        <a:rPr sz="1600" b="1" i="0" u="none">
                          <a:solidFill>
                            <a:srgbClr val="000000"/>
                          </a:solidFill>
                          <a:latin typeface="Marianne"/>
                          <a:ea typeface="Marianne"/>
                          <a:cs typeface="Marianne"/>
                        </a:rPr>
                        <a:t>C4.2</a:t>
                      </a:r>
                    </a:p>
                    <a:p>
                      <a:pPr>
                        <a:defRPr/>
                      </a:pPr>
                      <a:r>
                        <a:rPr sz="1600" b="0" i="0" u="none">
                          <a:solidFill>
                            <a:srgbClr val="000000"/>
                          </a:solidFill>
                          <a:latin typeface="Marianne"/>
                          <a:ea typeface="Marianne"/>
                          <a:cs typeface="Marianne"/>
                        </a:rPr>
                        <a:t>Mettre en œuvre un projet collectif</a:t>
                      </a:r>
                      <a:endParaRPr sz="1600">
                        <a:latin typeface="Marianne"/>
                        <a:ea typeface="Marianne"/>
                        <a:cs typeface="Marianne"/>
                      </a:endParaRPr>
                    </a:p>
                  </a:txBody>
                  <a:tcPr/>
                </a:tc>
                <a:tc rowSpan="2">
                  <a:txBody>
                    <a:bodyPr/>
                    <a:lstStyle/>
                    <a:p>
                      <a:pPr>
                        <a:defRPr/>
                      </a:pPr>
                      <a:r>
                        <a:rPr sz="1600" b="0" i="0" u="none">
                          <a:solidFill>
                            <a:srgbClr val="000000"/>
                          </a:solidFill>
                          <a:latin typeface="Marianne"/>
                          <a:ea typeface="Marianne"/>
                          <a:cs typeface="Marianne"/>
                        </a:rPr>
                        <a:t>SE2</a:t>
                      </a:r>
                    </a:p>
                    <a:p>
                      <a:pPr>
                        <a:defRPr/>
                      </a:pPr>
                      <a:r>
                        <a:rPr lang="fr-FR" sz="1600" b="0" i="0" u="none" strike="noStrike" cap="none" spc="0">
                          <a:solidFill>
                            <a:srgbClr val="000000"/>
                          </a:solidFill>
                          <a:latin typeface="Marianne"/>
                          <a:ea typeface="Marianne"/>
                          <a:cs typeface="Marianne"/>
                        </a:rPr>
                        <a:t>Orale</a:t>
                      </a:r>
                    </a:p>
                    <a:p>
                      <a:pPr>
                        <a:defRPr/>
                      </a:pPr>
                      <a:endParaRPr sz="1600" b="0" i="0" u="none">
                        <a:solidFill>
                          <a:srgbClr val="000000"/>
                        </a:solidFill>
                        <a:latin typeface="Marianne"/>
                        <a:ea typeface="Marianne"/>
                        <a:cs typeface="Marianne"/>
                      </a:endParaRPr>
                    </a:p>
                    <a:p>
                      <a:pPr>
                        <a:defRPr/>
                      </a:pPr>
                      <a:endParaRPr sz="1600" b="0" i="0" u="none">
                        <a:solidFill>
                          <a:srgbClr val="000000"/>
                        </a:solidFill>
                        <a:latin typeface="Marianne"/>
                        <a:ea typeface="Marianne"/>
                        <a:cs typeface="Marianne"/>
                      </a:endParaRPr>
                    </a:p>
                    <a:p>
                      <a:pPr>
                        <a:defRPr/>
                      </a:pPr>
                      <a:r>
                        <a:rPr sz="1600" b="0" i="0" u="none">
                          <a:solidFill>
                            <a:srgbClr val="000000"/>
                          </a:solidFill>
                          <a:latin typeface="Marianne"/>
                          <a:ea typeface="Marianne"/>
                          <a:cs typeface="Marianne"/>
                        </a:rPr>
                        <a:t>ECCF 4.2</a:t>
                      </a:r>
                    </a:p>
                    <a:p>
                      <a:pPr>
                        <a:defRPr/>
                      </a:pPr>
                      <a:endParaRPr sz="1600" b="0" i="0" u="none">
                        <a:solidFill>
                          <a:srgbClr val="000000"/>
                        </a:solidFill>
                        <a:latin typeface="Marianne"/>
                        <a:ea typeface="Marianne"/>
                        <a:cs typeface="Marianne"/>
                      </a:endParaRPr>
                    </a:p>
                    <a:p>
                      <a:pPr>
                        <a:defRPr/>
                      </a:pPr>
                      <a:r>
                        <a:rPr sz="1600" b="0" i="0" u="none">
                          <a:solidFill>
                            <a:srgbClr val="000000"/>
                          </a:solidFill>
                          <a:latin typeface="Marianne"/>
                          <a:ea typeface="Marianne"/>
                          <a:cs typeface="Marianne"/>
                        </a:rPr>
                        <a:t>ECCF 4.3</a:t>
                      </a:r>
                    </a:p>
                    <a:p>
                      <a:pPr>
                        <a:defRPr/>
                      </a:pPr>
                      <a:endParaRPr sz="1600" b="0" i="0" u="none">
                        <a:solidFill>
                          <a:srgbClr val="000000"/>
                        </a:solidFill>
                        <a:latin typeface="Marianne"/>
                        <a:ea typeface="Marianne"/>
                        <a:cs typeface="Marianne"/>
                      </a:endParaRPr>
                    </a:p>
                  </a:txBody>
                  <a:tcPr/>
                </a:tc>
                <a:tc>
                  <a:txBody>
                    <a:bodyPr/>
                    <a:lstStyle/>
                    <a:p>
                      <a:pPr>
                        <a:defRPr/>
                      </a:pPr>
                      <a:r>
                        <a:rPr sz="1600">
                          <a:latin typeface="Marianne"/>
                          <a:ea typeface="Marianne"/>
                          <a:cs typeface="Marianne"/>
                        </a:rPr>
                        <a:t>0.5</a:t>
                      </a:r>
                    </a:p>
                  </a:txBody>
                  <a:tcPr/>
                </a:tc>
                <a:tc>
                  <a:txBody>
                    <a:bodyPr/>
                    <a:lstStyle/>
                    <a:p>
                      <a:pPr marL="217793" indent="-217793">
                        <a:buFont typeface="Arial"/>
                        <a:buChar char="–"/>
                        <a:defRPr/>
                      </a:pPr>
                      <a:r>
                        <a:rPr sz="1600">
                          <a:latin typeface="Marianne"/>
                          <a:ea typeface="Marianne"/>
                          <a:cs typeface="Marianne"/>
                        </a:rPr>
                        <a:t>Prise en compte de la commande</a:t>
                      </a:r>
                    </a:p>
                    <a:p>
                      <a:pPr marL="217793" indent="-217793">
                        <a:buFont typeface="Arial"/>
                        <a:buChar char="–"/>
                        <a:defRPr/>
                      </a:pPr>
                      <a:r>
                        <a:rPr sz="1600" b="0" i="0" u="none">
                          <a:solidFill>
                            <a:srgbClr val="000000"/>
                          </a:solidFill>
                          <a:latin typeface="Marianne"/>
                          <a:ea typeface="Marianne"/>
                          <a:cs typeface="Marianne"/>
                        </a:rPr>
                        <a:t>Implication/ appropriation dans le projet</a:t>
                      </a:r>
                    </a:p>
                    <a:p>
                      <a:pPr marL="217793" indent="-217793">
                        <a:buFont typeface="Arial"/>
                        <a:buChar char="–"/>
                        <a:defRPr/>
                      </a:pPr>
                      <a:r>
                        <a:rPr sz="1600" b="0" i="0" u="none">
                          <a:solidFill>
                            <a:srgbClr val="000000"/>
                          </a:solidFill>
                          <a:latin typeface="Marianne"/>
                          <a:ea typeface="Marianne"/>
                          <a:cs typeface="Marianne"/>
                        </a:rPr>
                        <a:t>Adaptation aux imprévus</a:t>
                      </a:r>
                    </a:p>
                    <a:p>
                      <a:pPr marL="217793" indent="-217793">
                        <a:buFont typeface="Arial"/>
                        <a:buChar char="–"/>
                        <a:defRPr/>
                      </a:pPr>
                      <a:r>
                        <a:rPr sz="1600" b="0" i="0" u="none">
                          <a:solidFill>
                            <a:srgbClr val="000000"/>
                          </a:solidFill>
                          <a:latin typeface="Marianne"/>
                          <a:ea typeface="Marianne"/>
                          <a:cs typeface="Marianne"/>
                        </a:rPr>
                        <a:t>Coopération au sein d’un collectif</a:t>
                      </a:r>
                    </a:p>
                  </a:txBody>
                  <a:tcPr/>
                </a:tc>
                <a:tc>
                  <a:txBody>
                    <a:bodyPr/>
                    <a:lstStyle/>
                    <a:p>
                      <a:pPr>
                        <a:defRPr/>
                      </a:pPr>
                      <a:r>
                        <a:rPr sz="1600" b="0" i="0" u="none">
                          <a:solidFill>
                            <a:srgbClr val="000000"/>
                          </a:solidFill>
                          <a:latin typeface="Marianne"/>
                          <a:ea typeface="Marianne"/>
                          <a:cs typeface="Marianne"/>
                        </a:rPr>
                        <a:t>ESC</a:t>
                      </a:r>
                    </a:p>
                    <a:p>
                      <a:pPr>
                        <a:defRPr/>
                      </a:pPr>
                      <a:r>
                        <a:rPr sz="1600" b="0" i="0" u="none">
                          <a:solidFill>
                            <a:srgbClr val="000000"/>
                          </a:solidFill>
                          <a:latin typeface="Marianne"/>
                          <a:ea typeface="Marianne"/>
                          <a:cs typeface="Marianne"/>
                        </a:rPr>
                        <a:t>Histoire-Géographie</a:t>
                      </a:r>
                    </a:p>
                    <a:p>
                      <a:pPr>
                        <a:defRPr/>
                      </a:pPr>
                      <a:r>
                        <a:rPr sz="1600" b="0" i="0" u="none">
                          <a:solidFill>
                            <a:srgbClr val="000000"/>
                          </a:solidFill>
                          <a:latin typeface="Marianne"/>
                          <a:ea typeface="Marianne"/>
                          <a:cs typeface="Marianne"/>
                        </a:rPr>
                        <a:t>EMC</a:t>
                      </a:r>
                    </a:p>
                    <a:p>
                      <a:pPr>
                        <a:defRPr/>
                      </a:pPr>
                      <a:r>
                        <a:rPr sz="1600" b="0" i="0" u="none">
                          <a:solidFill>
                            <a:srgbClr val="000000"/>
                          </a:solidFill>
                          <a:latin typeface="Marianne"/>
                          <a:ea typeface="Marianne"/>
                          <a:cs typeface="Marianne"/>
                        </a:rPr>
                        <a:t>EIE</a:t>
                      </a:r>
                    </a:p>
                  </a:txBody>
                  <a:tcPr/>
                </a:tc>
                <a:extLst>
                  <a:ext uri="{0D108BD9-81ED-4DB2-BD59-A6C34878D82A}">
                    <a16:rowId xmlns:a16="http://schemas.microsoft.com/office/drawing/2014/main" val="10002"/>
                  </a:ext>
                </a:extLst>
              </a:tr>
              <a:tr h="1272078">
                <a:tc vMerge="1">
                  <a:txBody>
                    <a:bodyPr/>
                    <a:lstStyle/>
                    <a:p>
                      <a:pPr>
                        <a:defRPr/>
                      </a:pPr>
                      <a:endParaRPr/>
                    </a:p>
                  </a:txBody>
                  <a:tcPr/>
                </a:tc>
                <a:tc>
                  <a:txBody>
                    <a:bodyPr/>
                    <a:lstStyle/>
                    <a:p>
                      <a:pPr>
                        <a:defRPr/>
                      </a:pPr>
                      <a:r>
                        <a:rPr sz="1600" b="1" i="0" u="none">
                          <a:solidFill>
                            <a:srgbClr val="000000"/>
                          </a:solidFill>
                          <a:latin typeface="Marianne"/>
                          <a:ea typeface="Marianne"/>
                          <a:cs typeface="Marianne"/>
                        </a:rPr>
                        <a:t>C4.3</a:t>
                      </a:r>
                    </a:p>
                    <a:p>
                      <a:pPr>
                        <a:defRPr/>
                      </a:pPr>
                      <a:r>
                        <a:rPr sz="1600" b="0" i="0" u="none">
                          <a:solidFill>
                            <a:srgbClr val="000000"/>
                          </a:solidFill>
                          <a:latin typeface="Marianne"/>
                          <a:ea typeface="Marianne"/>
                          <a:cs typeface="Marianne"/>
                        </a:rPr>
                        <a:t>Conduire une analyse réflexive de son action au sein d’un collectif</a:t>
                      </a:r>
                      <a:endParaRPr sz="1600">
                        <a:latin typeface="Marianne"/>
                        <a:ea typeface="Marianne"/>
                        <a:cs typeface="Marianne"/>
                      </a:endParaRPr>
                    </a:p>
                  </a:txBody>
                  <a:tcPr/>
                </a:tc>
                <a:tc vMerge="1">
                  <a:txBody>
                    <a:bodyPr/>
                    <a:lstStyle/>
                    <a:p>
                      <a:pPr>
                        <a:defRPr/>
                      </a:pPr>
                      <a:endParaRPr/>
                    </a:p>
                  </a:txBody>
                  <a:tcPr/>
                </a:tc>
                <a:tc>
                  <a:txBody>
                    <a:bodyPr/>
                    <a:lstStyle/>
                    <a:p>
                      <a:pPr>
                        <a:defRPr/>
                      </a:pPr>
                      <a:r>
                        <a:rPr sz="1600">
                          <a:latin typeface="Marianne"/>
                          <a:ea typeface="Marianne"/>
                          <a:cs typeface="Marianne"/>
                        </a:rPr>
                        <a:t>0.5</a:t>
                      </a:r>
                    </a:p>
                  </a:txBody>
                  <a:tcPr/>
                </a:tc>
                <a:tc>
                  <a:txBody>
                    <a:bodyPr/>
                    <a:lstStyle/>
                    <a:p>
                      <a:pPr marL="217793" indent="-217793">
                        <a:buFont typeface="Arial"/>
                        <a:buChar char="–"/>
                        <a:defRPr/>
                      </a:pPr>
                      <a:r>
                        <a:rPr sz="1600">
                          <a:latin typeface="Marianne"/>
                          <a:ea typeface="Marianne"/>
                          <a:cs typeface="Marianne"/>
                        </a:rPr>
                        <a:t>Positionnement dans une action </a:t>
                      </a:r>
                      <a:r>
                        <a:rPr sz="1600" b="0" i="0" u="none">
                          <a:solidFill>
                            <a:srgbClr val="000000"/>
                          </a:solidFill>
                          <a:latin typeface="Marianne"/>
                          <a:ea typeface="Marianne"/>
                          <a:cs typeface="Marianne"/>
                        </a:rPr>
                        <a:t>collective.</a:t>
                      </a:r>
                    </a:p>
                    <a:p>
                      <a:pPr marL="217793" indent="-217793">
                        <a:buFont typeface="Arial"/>
                        <a:buChar char="–"/>
                        <a:defRPr/>
                      </a:pPr>
                      <a:r>
                        <a:rPr sz="1600" b="0" i="0" u="none">
                          <a:solidFill>
                            <a:srgbClr val="000000"/>
                          </a:solidFill>
                          <a:latin typeface="Marianne"/>
                          <a:ea typeface="Marianne"/>
                          <a:cs typeface="Marianne"/>
                        </a:rPr>
                        <a:t>Retour objectif sur son action</a:t>
                      </a:r>
                      <a:endParaRPr sz="1600">
                        <a:latin typeface="Marianne"/>
                        <a:ea typeface="Marianne"/>
                        <a:cs typeface="Marianne"/>
                      </a:endParaRPr>
                    </a:p>
                    <a:p>
                      <a:pPr marL="217793" indent="-217793">
                        <a:buFont typeface="Arial"/>
                        <a:buChar char="–"/>
                        <a:defRPr/>
                      </a:pPr>
                      <a:r>
                        <a:rPr sz="1600" b="0" i="0" u="none">
                          <a:solidFill>
                            <a:srgbClr val="000000"/>
                          </a:solidFill>
                          <a:latin typeface="Marianne"/>
                          <a:ea typeface="Marianne"/>
                          <a:cs typeface="Marianne"/>
                        </a:rPr>
                        <a:t>Projection et transfert dans une situation sociale ou professionnelle future</a:t>
                      </a:r>
                    </a:p>
                  </a:txBody>
                  <a:tcPr/>
                </a:tc>
                <a:tc>
                  <a:txBody>
                    <a:bodyPr/>
                    <a:lstStyle/>
                    <a:p>
                      <a:pPr>
                        <a:defRPr/>
                      </a:pPr>
                      <a:r>
                        <a:rPr sz="1600" dirty="0">
                          <a:latin typeface="Marianne"/>
                          <a:ea typeface="Marianne"/>
                          <a:cs typeface="Marianne"/>
                        </a:rPr>
                        <a:t>ESC</a:t>
                      </a:r>
                    </a:p>
                    <a:p>
                      <a:pPr>
                        <a:defRPr/>
                      </a:pPr>
                      <a:r>
                        <a:rPr sz="1600" dirty="0">
                          <a:latin typeface="Marianne"/>
                          <a:ea typeface="Marianne"/>
                          <a:cs typeface="Marianne"/>
                        </a:rPr>
                        <a:t>EIE</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41397991" name="Titre 6"/>
          <p:cNvSpPr>
            <a:spLocks noGrp="1"/>
          </p:cNvSpPr>
          <p:nvPr>
            <p:ph type="title"/>
          </p:nvPr>
        </p:nvSpPr>
        <p:spPr bwMode="auto">
          <a:xfrm>
            <a:off x="1780479" y="287677"/>
            <a:ext cx="9710935" cy="959999"/>
          </a:xfrm>
        </p:spPr>
        <p:txBody>
          <a:bodyPr/>
          <a:lstStyle/>
          <a:p>
            <a:pPr>
              <a:defRPr/>
            </a:pPr>
            <a:r>
              <a:rPr lang="fr-FR" sz="2800" dirty="0"/>
              <a:t>3- Bloc</a:t>
            </a:r>
            <a:r>
              <a:rPr dirty="0"/>
              <a:t> 4 </a:t>
            </a:r>
            <a:r>
              <a:rPr lang="fr-FR" sz="2800" dirty="0" err="1">
                <a:solidFill>
                  <a:srgbClr val="000000"/>
                </a:solidFill>
                <a:latin typeface="Marianne"/>
              </a:rPr>
              <a:t>M</a:t>
            </a:r>
            <a:r>
              <a:rPr sz="2800" b="1" i="0" u="none" dirty="0" err="1">
                <a:solidFill>
                  <a:srgbClr val="000000"/>
                </a:solidFill>
                <a:latin typeface="Marianne"/>
                <a:ea typeface="Marianne"/>
                <a:cs typeface="Marianne"/>
              </a:rPr>
              <a:t>odalités</a:t>
            </a:r>
            <a:r>
              <a:rPr sz="2800" b="1" i="0" u="none" dirty="0">
                <a:solidFill>
                  <a:srgbClr val="000000"/>
                </a:solidFill>
                <a:latin typeface="Marianne"/>
                <a:ea typeface="Marianne"/>
                <a:cs typeface="Marianne"/>
              </a:rPr>
              <a:t> </a:t>
            </a:r>
            <a:r>
              <a:rPr sz="2800" b="1" i="0" u="none" dirty="0" err="1">
                <a:solidFill>
                  <a:srgbClr val="000000"/>
                </a:solidFill>
                <a:latin typeface="Marianne"/>
                <a:ea typeface="Marianne"/>
                <a:cs typeface="Marianne"/>
              </a:rPr>
              <a:t>d’évaluation</a:t>
            </a:r>
            <a:endParaRPr dirty="0"/>
          </a:p>
        </p:txBody>
      </p:sp>
      <p:sp>
        <p:nvSpPr>
          <p:cNvPr id="189582088" name="Espace réservé de la date 1"/>
          <p:cNvSpPr>
            <a:spLocks noGrp="1"/>
          </p:cNvSpPr>
          <p:nvPr>
            <p:ph type="dt" sz="half" idx="10"/>
          </p:nvPr>
        </p:nvSpPr>
        <p:spPr bwMode="auto"/>
        <p:txBody>
          <a:bodyPr/>
          <a:lstStyle/>
          <a:p>
            <a:pPr algn="r" defTabSz="1219185">
              <a:defRPr/>
            </a:pPr>
            <a:fld id="{AE882821-AC26-9271-38EA-BECC93EAB66F}" type="datetime1">
              <a:rPr lang="fr-FR" cap="all">
                <a:solidFill>
                  <a:srgbClr val="000000"/>
                </a:solidFill>
                <a:latin typeface="Marianne"/>
              </a:rPr>
              <a:t>15/06/2022</a:t>
            </a:fld>
            <a:endParaRPr lang="fr-FR" cap="all">
              <a:solidFill>
                <a:srgbClr val="000000"/>
              </a:solidFill>
              <a:latin typeface="Marianne"/>
            </a:endParaRPr>
          </a:p>
        </p:txBody>
      </p:sp>
      <p:sp>
        <p:nvSpPr>
          <p:cNvPr id="97930638"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1508883720" name="Espace réservé du numéro de diapositive 3"/>
          <p:cNvSpPr>
            <a:spLocks noGrp="1"/>
          </p:cNvSpPr>
          <p:nvPr>
            <p:ph type="sldNum" sz="quarter" idx="12"/>
          </p:nvPr>
        </p:nvSpPr>
        <p:spPr bwMode="auto"/>
        <p:txBody>
          <a:bodyPr/>
          <a:lstStyle/>
          <a:p>
            <a:pPr defTabSz="1219185">
              <a:defRPr/>
            </a:pPr>
            <a:fld id="{28585BFE-2ECC-E44B-7C0E-6F36F56742C5}" type="slidenum">
              <a:rPr lang="fr-FR">
                <a:solidFill>
                  <a:srgbClr val="000000"/>
                </a:solidFill>
                <a:latin typeface="Marianne"/>
              </a:rPr>
              <a:t>5</a:t>
            </a:fld>
            <a:endParaRPr lang="fr-FR">
              <a:solidFill>
                <a:srgbClr val="000000"/>
              </a:solidFill>
              <a:latin typeface="Marianne"/>
            </a:endParaRPr>
          </a:p>
        </p:txBody>
      </p:sp>
      <p:sp>
        <p:nvSpPr>
          <p:cNvPr id="1341479817" name="ZoneTexte 18"/>
          <p:cNvSpPr txBox="1"/>
          <p:nvPr/>
        </p:nvSpPr>
        <p:spPr bwMode="auto">
          <a:xfrm>
            <a:off x="515658" y="1047768"/>
            <a:ext cx="11385914" cy="4726027"/>
          </a:xfrm>
          <a:prstGeom prst="rect">
            <a:avLst/>
          </a:prstGeom>
          <a:noFill/>
        </p:spPr>
        <p:txBody>
          <a:bodyPr wrap="square" rtlCol="0">
            <a:noAutofit/>
          </a:bodyPr>
          <a:lstStyle/>
          <a:p>
            <a:pPr>
              <a:defRPr/>
            </a:pPr>
            <a:r>
              <a:rPr sz="2000" b="0" i="0" u="none">
                <a:solidFill>
                  <a:srgbClr val="000000"/>
                </a:solidFill>
                <a:latin typeface="Marianne"/>
                <a:ea typeface="Marianne"/>
                <a:cs typeface="Marianne"/>
              </a:rPr>
              <a:t>Pour le CCF, elle se compose de 3 ECCF réparties en 2 situations d’évaluations (SE) :</a:t>
            </a:r>
          </a:p>
          <a:p>
            <a:pPr marL="217793" indent="-217793">
              <a:buFont typeface="Arial"/>
              <a:buChar char="–"/>
              <a:defRPr/>
            </a:pPr>
            <a:r>
              <a:rPr sz="2000" b="0" i="0" u="none">
                <a:solidFill>
                  <a:srgbClr val="000000"/>
                </a:solidFill>
                <a:latin typeface="Marianne"/>
                <a:ea typeface="Marianne"/>
                <a:cs typeface="Marianne"/>
              </a:rPr>
              <a:t>SE 1 : évaluation pratique</a:t>
            </a:r>
          </a:p>
          <a:p>
            <a:pPr marL="705958" lvl="1" indent="-305908">
              <a:buFont typeface="Arial"/>
              <a:buChar char="•"/>
              <a:defRPr/>
            </a:pPr>
            <a:r>
              <a:rPr sz="2000" b="0" i="0" u="none">
                <a:solidFill>
                  <a:srgbClr val="000000"/>
                </a:solidFill>
                <a:latin typeface="Marianne"/>
                <a:ea typeface="Marianne"/>
                <a:cs typeface="Marianne"/>
              </a:rPr>
              <a:t>ECCF 4.1</a:t>
            </a:r>
            <a:br>
              <a:rPr sz="2000" b="0" i="0" u="none">
                <a:solidFill>
                  <a:srgbClr val="000000"/>
                </a:solidFill>
                <a:latin typeface="Marianne"/>
                <a:ea typeface="Marianne"/>
                <a:cs typeface="Marianne"/>
              </a:rPr>
            </a:br>
            <a:endParaRPr sz="2000" b="0" i="0" u="none">
              <a:solidFill>
                <a:srgbClr val="000000"/>
              </a:solidFill>
              <a:latin typeface="Marianne"/>
              <a:ea typeface="Marianne"/>
              <a:cs typeface="Marianne"/>
            </a:endParaRPr>
          </a:p>
          <a:p>
            <a:pPr marL="217793" indent="-217793">
              <a:buFont typeface="Arial"/>
              <a:buChar char="–"/>
              <a:defRPr/>
            </a:pPr>
            <a:r>
              <a:rPr sz="2000" b="0" i="0" u="none">
                <a:solidFill>
                  <a:srgbClr val="000000"/>
                </a:solidFill>
                <a:latin typeface="Marianne"/>
                <a:ea typeface="Marianne"/>
                <a:cs typeface="Marianne"/>
              </a:rPr>
              <a:t>SE 2 : évaluation orale</a:t>
            </a:r>
          </a:p>
          <a:p>
            <a:pPr marL="705958" lvl="1" indent="-305908">
              <a:buFont typeface="Arial"/>
              <a:buChar char="•"/>
              <a:defRPr/>
            </a:pPr>
            <a:r>
              <a:rPr sz="2000" b="0" i="0" u="none">
                <a:solidFill>
                  <a:srgbClr val="000000"/>
                </a:solidFill>
                <a:latin typeface="Marianne"/>
                <a:ea typeface="Marianne"/>
                <a:cs typeface="Marianne"/>
              </a:rPr>
              <a:t>ECCF 4.2 </a:t>
            </a:r>
          </a:p>
          <a:p>
            <a:pPr marL="705958" lvl="1" indent="-305908">
              <a:buFont typeface="Arial"/>
              <a:buChar char="•"/>
              <a:defRPr/>
            </a:pPr>
            <a:r>
              <a:rPr sz="2000" b="0" i="0" u="none">
                <a:solidFill>
                  <a:srgbClr val="000000"/>
                </a:solidFill>
                <a:latin typeface="Marianne"/>
                <a:ea typeface="Marianne"/>
                <a:cs typeface="Marianne"/>
              </a:rPr>
              <a:t>ECCF 4.3</a:t>
            </a:r>
          </a:p>
          <a:p>
            <a:pPr marL="705958" lvl="1" indent="-305908">
              <a:buFont typeface="Arial"/>
              <a:buChar char="•"/>
              <a:defRPr/>
            </a:pPr>
            <a:endParaRPr sz="2000" b="0" i="0" u="none">
              <a:solidFill>
                <a:srgbClr val="000000"/>
              </a:solidFill>
              <a:latin typeface="Marianne"/>
              <a:ea typeface="Marianne"/>
              <a:cs typeface="Marianne"/>
            </a:endParaRPr>
          </a:p>
          <a:p>
            <a:pPr lvl="0">
              <a:defRPr/>
            </a:pPr>
            <a:r>
              <a:rPr sz="2000" b="1" i="0" u="none">
                <a:solidFill>
                  <a:srgbClr val="000000"/>
                </a:solidFill>
                <a:latin typeface="Marianne"/>
                <a:ea typeface="Marianne"/>
                <a:cs typeface="Marianne"/>
              </a:rPr>
              <a:t>Oral individuel de 25 min</a:t>
            </a:r>
            <a:r>
              <a:rPr sz="2000" b="0" i="0" u="none">
                <a:solidFill>
                  <a:srgbClr val="000000"/>
                </a:solidFill>
                <a:latin typeface="Marianne"/>
                <a:ea typeface="Marianne"/>
                <a:cs typeface="Marianne"/>
              </a:rPr>
              <a:t> avec documents (portfolio, carnet de bord, documents divers...) comportant une </a:t>
            </a:r>
            <a:r>
              <a:rPr sz="2000" b="1" i="0" u="none">
                <a:solidFill>
                  <a:srgbClr val="000000"/>
                </a:solidFill>
                <a:latin typeface="Marianne"/>
                <a:ea typeface="Marianne"/>
                <a:cs typeface="Marianne"/>
              </a:rPr>
              <a:t>présentation de 10 minutes et un entretien de 15 minutes</a:t>
            </a:r>
            <a:r>
              <a:rPr sz="2000" b="0" i="0" u="none">
                <a:solidFill>
                  <a:srgbClr val="000000"/>
                </a:solidFill>
                <a:latin typeface="Marianne"/>
                <a:ea typeface="Marianne"/>
                <a:cs typeface="Marianne"/>
              </a:rPr>
              <a:t/>
            </a:r>
            <a:br>
              <a:rPr sz="2000" b="0" i="0" u="none">
                <a:solidFill>
                  <a:srgbClr val="000000"/>
                </a:solidFill>
                <a:latin typeface="Marianne"/>
                <a:ea typeface="Marianne"/>
                <a:cs typeface="Marianne"/>
              </a:rPr>
            </a:br>
            <a:endParaRPr sz="2000" b="0" i="0" u="none">
              <a:solidFill>
                <a:srgbClr val="000000"/>
              </a:solidFill>
              <a:latin typeface="Marianne"/>
              <a:ea typeface="Marianne"/>
              <a:cs typeface="Marianne"/>
            </a:endParaRPr>
          </a:p>
          <a:p>
            <a:pPr>
              <a:defRPr/>
            </a:pPr>
            <a:r>
              <a:rPr sz="2000" b="0" i="0" u="none">
                <a:solidFill>
                  <a:srgbClr val="000000"/>
                </a:solidFill>
                <a:latin typeface="Marianne"/>
                <a:ea typeface="Marianne"/>
                <a:cs typeface="Marianne"/>
              </a:rPr>
              <a:t>Le jury est composé de </a:t>
            </a:r>
            <a:r>
              <a:rPr sz="2000" b="1" i="0" u="none">
                <a:solidFill>
                  <a:srgbClr val="000000"/>
                </a:solidFill>
                <a:latin typeface="Marianne"/>
                <a:ea typeface="Marianne"/>
                <a:cs typeface="Marianne"/>
              </a:rPr>
              <a:t>deux examinateurs</a:t>
            </a:r>
            <a:r>
              <a:rPr sz="2000" b="0" i="0" u="none">
                <a:solidFill>
                  <a:srgbClr val="000000"/>
                </a:solidFill>
                <a:latin typeface="Marianne"/>
                <a:ea typeface="Marianne"/>
                <a:cs typeface="Marianne"/>
              </a:rPr>
              <a:t> : un enseignant d’</a:t>
            </a:r>
            <a:r>
              <a:rPr sz="2000" b="1" i="0" u="none">
                <a:solidFill>
                  <a:srgbClr val="000000"/>
                </a:solidFill>
                <a:latin typeface="Marianne"/>
                <a:ea typeface="Marianne"/>
                <a:cs typeface="Marianne"/>
              </a:rPr>
              <a:t>ESC</a:t>
            </a:r>
            <a:r>
              <a:rPr sz="2000" b="0" i="0" u="none">
                <a:solidFill>
                  <a:srgbClr val="000000"/>
                </a:solidFill>
                <a:latin typeface="Marianne"/>
                <a:ea typeface="Marianne"/>
                <a:cs typeface="Marianne"/>
              </a:rPr>
              <a:t> (pilote de l’évaluation) et un des enseignants ayant participé à l’accompagnement du projet.</a:t>
            </a:r>
            <a:br>
              <a:rPr sz="2000" b="0" i="0" u="none">
                <a:solidFill>
                  <a:srgbClr val="000000"/>
                </a:solidFill>
                <a:latin typeface="Marianne"/>
                <a:ea typeface="Marianne"/>
                <a:cs typeface="Marianne"/>
              </a:rPr>
            </a:br>
            <a:endParaRPr sz="2000" b="0" i="0" u="none">
              <a:solidFill>
                <a:srgbClr val="000000"/>
              </a:solidFill>
              <a:latin typeface="Marianne"/>
              <a:ea typeface="Marianne"/>
              <a:cs typeface="Marianne"/>
            </a:endParaRPr>
          </a:p>
          <a:p>
            <a:pPr>
              <a:defRPr/>
            </a:pPr>
            <a:r>
              <a:rPr sz="2000" b="0" i="0" u="none">
                <a:solidFill>
                  <a:srgbClr val="000000"/>
                </a:solidFill>
                <a:latin typeface="Marianne"/>
                <a:ea typeface="Marianne"/>
                <a:cs typeface="Marianne"/>
              </a:rPr>
              <a:t>Pour les candidats hors CCF, elle se compose d’une épreuve ponctuelle terminale pratique et orale sur dossier.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35374643" name="Titre 6"/>
          <p:cNvSpPr>
            <a:spLocks noGrp="1"/>
          </p:cNvSpPr>
          <p:nvPr>
            <p:ph type="title"/>
          </p:nvPr>
        </p:nvSpPr>
        <p:spPr bwMode="auto">
          <a:xfrm>
            <a:off x="1780479" y="287677"/>
            <a:ext cx="9710935" cy="959999"/>
          </a:xfrm>
        </p:spPr>
        <p:txBody>
          <a:bodyPr/>
          <a:lstStyle/>
          <a:p>
            <a:pPr>
              <a:defRPr/>
            </a:pPr>
            <a:r>
              <a:rPr lang="fr-FR" sz="2800" dirty="0"/>
              <a:t>4- Bloc</a:t>
            </a:r>
            <a:r>
              <a:rPr dirty="0"/>
              <a:t> 4 </a:t>
            </a:r>
            <a:r>
              <a:rPr sz="2800" b="1" i="0" u="none" dirty="0" err="1">
                <a:solidFill>
                  <a:srgbClr val="000000"/>
                </a:solidFill>
                <a:latin typeface="Marianne"/>
                <a:ea typeface="Marianne"/>
                <a:cs typeface="Marianne"/>
              </a:rPr>
              <a:t>Finalités</a:t>
            </a:r>
            <a:endParaRPr dirty="0"/>
          </a:p>
        </p:txBody>
      </p:sp>
      <p:sp>
        <p:nvSpPr>
          <p:cNvPr id="650877670" name="Espace réservé de la date 1"/>
          <p:cNvSpPr>
            <a:spLocks noGrp="1"/>
          </p:cNvSpPr>
          <p:nvPr>
            <p:ph type="dt" sz="half" idx="10"/>
          </p:nvPr>
        </p:nvSpPr>
        <p:spPr bwMode="auto"/>
        <p:txBody>
          <a:bodyPr/>
          <a:lstStyle/>
          <a:p>
            <a:pPr algn="r" defTabSz="1219185">
              <a:defRPr/>
            </a:pPr>
            <a:fld id="{62BD096B-B8FA-80CC-4DA6-F19017AD74A2}" type="datetime1">
              <a:rPr lang="fr-FR" cap="all">
                <a:solidFill>
                  <a:srgbClr val="000000"/>
                </a:solidFill>
                <a:latin typeface="Marianne"/>
              </a:rPr>
              <a:t>15/06/2022</a:t>
            </a:fld>
            <a:endParaRPr lang="fr-FR" cap="all">
              <a:solidFill>
                <a:srgbClr val="000000"/>
              </a:solidFill>
              <a:latin typeface="Marianne"/>
            </a:endParaRPr>
          </a:p>
        </p:txBody>
      </p:sp>
      <p:sp>
        <p:nvSpPr>
          <p:cNvPr id="1554390513"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465563091" name="Espace réservé du numéro de diapositive 3"/>
          <p:cNvSpPr>
            <a:spLocks noGrp="1"/>
          </p:cNvSpPr>
          <p:nvPr>
            <p:ph type="sldNum" sz="quarter" idx="12"/>
          </p:nvPr>
        </p:nvSpPr>
        <p:spPr bwMode="auto"/>
        <p:txBody>
          <a:bodyPr/>
          <a:lstStyle/>
          <a:p>
            <a:pPr defTabSz="1219185">
              <a:defRPr/>
            </a:pPr>
            <a:fld id="{9ECB4940-6C92-DC6B-4C40-BA1F8BCC1D53}" type="slidenum">
              <a:rPr lang="fr-FR">
                <a:solidFill>
                  <a:srgbClr val="000000"/>
                </a:solidFill>
                <a:latin typeface="Marianne"/>
              </a:rPr>
              <a:t>6</a:t>
            </a:fld>
            <a:endParaRPr lang="fr-FR">
              <a:solidFill>
                <a:srgbClr val="000000"/>
              </a:solidFill>
              <a:latin typeface="Marianne"/>
            </a:endParaRPr>
          </a:p>
        </p:txBody>
      </p:sp>
      <p:sp>
        <p:nvSpPr>
          <p:cNvPr id="1379484359" name="ZoneTexte 18"/>
          <p:cNvSpPr txBox="1"/>
          <p:nvPr/>
        </p:nvSpPr>
        <p:spPr bwMode="auto">
          <a:xfrm>
            <a:off x="515658" y="1047768"/>
            <a:ext cx="11174248" cy="4726027"/>
          </a:xfrm>
          <a:prstGeom prst="rect">
            <a:avLst/>
          </a:prstGeom>
          <a:noFill/>
        </p:spPr>
        <p:txBody>
          <a:bodyPr wrap="square" rtlCol="0">
            <a:noAutofit/>
          </a:bodyPr>
          <a:lstStyle/>
          <a:p>
            <a:pPr>
              <a:defRPr/>
            </a:pPr>
            <a:r>
              <a:rPr sz="2200" b="0" i="0" u="none">
                <a:solidFill>
                  <a:srgbClr val="000000"/>
                </a:solidFill>
                <a:latin typeface="Marianne"/>
                <a:ea typeface="Marianne"/>
                <a:cs typeface="Marianne"/>
              </a:rPr>
              <a:t>Conduire des projets visant à développer l’autonomie :</a:t>
            </a:r>
          </a:p>
          <a:p>
            <a:pPr marL="705958" lvl="1" indent="-305908">
              <a:buFont typeface="Arial"/>
              <a:buChar char="•"/>
              <a:defRPr/>
            </a:pPr>
            <a:r>
              <a:rPr sz="2200" b="0" i="0" u="none">
                <a:solidFill>
                  <a:srgbClr val="000000"/>
                </a:solidFill>
                <a:latin typeface="Marianne"/>
                <a:ea typeface="Marianne"/>
                <a:cs typeface="Marianne"/>
              </a:rPr>
              <a:t>santé,</a:t>
            </a:r>
          </a:p>
          <a:p>
            <a:pPr marL="705958" lvl="1" indent="-305908">
              <a:buFont typeface="Arial"/>
              <a:buChar char="•"/>
              <a:defRPr/>
            </a:pPr>
            <a:r>
              <a:rPr sz="2200" b="0" i="0" u="none">
                <a:solidFill>
                  <a:srgbClr val="000000"/>
                </a:solidFill>
                <a:latin typeface="Marianne"/>
                <a:ea typeface="Marianne"/>
                <a:cs typeface="Marianne"/>
              </a:rPr>
              <a:t>efficacité motrice</a:t>
            </a:r>
          </a:p>
          <a:p>
            <a:pPr marL="705958" lvl="1" indent="-305908">
              <a:buFont typeface="Arial"/>
              <a:buChar char="•"/>
              <a:defRPr/>
            </a:pPr>
            <a:r>
              <a:rPr sz="2200" b="0" i="0" u="none">
                <a:solidFill>
                  <a:srgbClr val="000000"/>
                </a:solidFill>
                <a:latin typeface="Marianne"/>
                <a:ea typeface="Marianne"/>
                <a:cs typeface="Marianne"/>
              </a:rPr>
              <a:t>capacité à agir dans un cadre collectif, à coopérer</a:t>
            </a:r>
            <a:br>
              <a:rPr sz="2200" b="0" i="0" u="none">
                <a:solidFill>
                  <a:srgbClr val="000000"/>
                </a:solidFill>
                <a:latin typeface="Marianne"/>
                <a:ea typeface="Marianne"/>
                <a:cs typeface="Marianne"/>
              </a:rPr>
            </a:br>
            <a:endParaRPr sz="2200" b="0" i="0" u="none">
              <a:solidFill>
                <a:srgbClr val="000000"/>
              </a:solidFill>
              <a:latin typeface="Marianne"/>
              <a:ea typeface="Marianne"/>
              <a:cs typeface="Marianne"/>
            </a:endParaRPr>
          </a:p>
          <a:p>
            <a:pPr>
              <a:defRPr/>
            </a:pPr>
            <a:endParaRPr sz="2200" b="0" i="0" u="none">
              <a:solidFill>
                <a:srgbClr val="000000"/>
              </a:solidFill>
              <a:latin typeface="Marianne"/>
              <a:ea typeface="Marianne"/>
              <a:cs typeface="Marianne"/>
            </a:endParaRPr>
          </a:p>
          <a:p>
            <a:pPr>
              <a:defRPr/>
            </a:pPr>
            <a:r>
              <a:rPr sz="2200" b="0" i="0" u="none">
                <a:solidFill>
                  <a:srgbClr val="000000"/>
                </a:solidFill>
                <a:latin typeface="Marianne"/>
                <a:ea typeface="Marianne"/>
                <a:cs typeface="Marianne"/>
              </a:rPr>
              <a:t>Enjeux d’intégration citoyenne et attentes des milieux professionnels.</a:t>
            </a:r>
            <a:br>
              <a:rPr sz="2200" b="0" i="0" u="none">
                <a:solidFill>
                  <a:srgbClr val="000000"/>
                </a:solidFill>
                <a:latin typeface="Marianne"/>
                <a:ea typeface="Marianne"/>
                <a:cs typeface="Marianne"/>
              </a:rPr>
            </a:br>
            <a:endParaRPr sz="2200" b="0" i="0" u="none">
              <a:solidFill>
                <a:srgbClr val="000000"/>
              </a:solidFill>
              <a:latin typeface="Marianne"/>
              <a:ea typeface="Marianne"/>
              <a:cs typeface="Marianne"/>
            </a:endParaRPr>
          </a:p>
          <a:p>
            <a:pPr>
              <a:defRPr/>
            </a:pPr>
            <a:r>
              <a:rPr sz="2200" b="0" i="0" u="none">
                <a:solidFill>
                  <a:srgbClr val="000000"/>
                </a:solidFill>
                <a:latin typeface="Marianne"/>
                <a:ea typeface="Marianne"/>
                <a:cs typeface="Marianne"/>
              </a:rPr>
              <a:t>Renforcer les compétences psychosociales</a:t>
            </a:r>
            <a:br>
              <a:rPr sz="2200" b="0" i="0" u="none">
                <a:solidFill>
                  <a:srgbClr val="000000"/>
                </a:solidFill>
                <a:latin typeface="Marianne"/>
                <a:ea typeface="Marianne"/>
                <a:cs typeface="Marianne"/>
              </a:rPr>
            </a:br>
            <a:endParaRPr sz="2200" b="0" i="0" u="none">
              <a:solidFill>
                <a:srgbClr val="000000"/>
              </a:solidFill>
              <a:latin typeface="Marianne"/>
              <a:ea typeface="Marianne"/>
              <a:cs typeface="Marianne"/>
            </a:endParaRPr>
          </a:p>
          <a:p>
            <a:pPr>
              <a:defRPr/>
            </a:pPr>
            <a:r>
              <a:rPr sz="2200" b="0" i="0" u="none">
                <a:solidFill>
                  <a:srgbClr val="000000"/>
                </a:solidFill>
                <a:latin typeface="Marianne"/>
                <a:ea typeface="Marianne"/>
                <a:cs typeface="Marianne"/>
              </a:rPr>
              <a:t>Inscription du projet collectif dans le territoire de l’établissement, impliquant des acteurs externes.</a:t>
            </a:r>
            <a:endParaRPr sz="2000" b="0" i="0" u="none">
              <a:solidFill>
                <a:srgbClr val="000000"/>
              </a:solidFill>
              <a:latin typeface="Marianne"/>
              <a:ea typeface="Marianne"/>
              <a:cs typeface="Mariann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95106354" name="Titre 6"/>
          <p:cNvSpPr>
            <a:spLocks noGrp="1"/>
          </p:cNvSpPr>
          <p:nvPr>
            <p:ph type="title"/>
          </p:nvPr>
        </p:nvSpPr>
        <p:spPr bwMode="auto">
          <a:xfrm>
            <a:off x="1780479" y="287676"/>
            <a:ext cx="9710934" cy="959998"/>
          </a:xfrm>
        </p:spPr>
        <p:txBody>
          <a:bodyPr/>
          <a:lstStyle/>
          <a:p>
            <a:pPr>
              <a:defRPr/>
            </a:pPr>
            <a:r>
              <a:rPr lang="fr-FR" sz="2800" dirty="0"/>
              <a:t>4- Bloc</a:t>
            </a:r>
            <a:r>
              <a:rPr dirty="0"/>
              <a:t> 4 </a:t>
            </a:r>
            <a:r>
              <a:rPr sz="2800" b="1" i="0" u="none" dirty="0" err="1">
                <a:solidFill>
                  <a:srgbClr val="000000"/>
                </a:solidFill>
                <a:latin typeface="Marianne"/>
                <a:ea typeface="Marianne"/>
                <a:cs typeface="Marianne"/>
              </a:rPr>
              <a:t>Finalités</a:t>
            </a:r>
            <a:endParaRPr dirty="0"/>
          </a:p>
        </p:txBody>
      </p:sp>
      <p:sp>
        <p:nvSpPr>
          <p:cNvPr id="2097178080" name="Espace réservé de la date 1"/>
          <p:cNvSpPr>
            <a:spLocks noGrp="1"/>
          </p:cNvSpPr>
          <p:nvPr>
            <p:ph type="dt" sz="half" idx="10"/>
          </p:nvPr>
        </p:nvSpPr>
        <p:spPr bwMode="auto"/>
        <p:txBody>
          <a:bodyPr/>
          <a:lstStyle/>
          <a:p>
            <a:pPr algn="r" defTabSz="1219185">
              <a:defRPr/>
            </a:pPr>
            <a:fld id="{D47A4956-7031-E1A4-5B0B-6CB968B30955}" type="datetime1">
              <a:rPr lang="fr-FR" cap="all">
                <a:solidFill>
                  <a:srgbClr val="000000"/>
                </a:solidFill>
                <a:latin typeface="Marianne"/>
              </a:rPr>
              <a:t>15/06/2022</a:t>
            </a:fld>
            <a:endParaRPr lang="fr-FR" cap="all">
              <a:solidFill>
                <a:srgbClr val="000000"/>
              </a:solidFill>
              <a:latin typeface="Marianne"/>
            </a:endParaRPr>
          </a:p>
        </p:txBody>
      </p:sp>
      <p:sp>
        <p:nvSpPr>
          <p:cNvPr id="1847568386"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741681247" name="Espace réservé du numéro de diapositive 3"/>
          <p:cNvSpPr>
            <a:spLocks noGrp="1"/>
          </p:cNvSpPr>
          <p:nvPr>
            <p:ph type="sldNum" sz="quarter" idx="12"/>
          </p:nvPr>
        </p:nvSpPr>
        <p:spPr bwMode="auto"/>
        <p:txBody>
          <a:bodyPr/>
          <a:lstStyle/>
          <a:p>
            <a:pPr defTabSz="1219185">
              <a:defRPr/>
            </a:pPr>
            <a:fld id="{50F35523-2A0C-D641-83D0-D82F5A55989D}" type="slidenum">
              <a:rPr lang="fr-FR">
                <a:solidFill>
                  <a:srgbClr val="000000"/>
                </a:solidFill>
                <a:latin typeface="Marianne"/>
              </a:rPr>
              <a:t>7</a:t>
            </a:fld>
            <a:endParaRPr lang="fr-FR">
              <a:solidFill>
                <a:srgbClr val="000000"/>
              </a:solidFill>
              <a:latin typeface="Marianne"/>
            </a:endParaRPr>
          </a:p>
        </p:txBody>
      </p:sp>
      <p:sp>
        <p:nvSpPr>
          <p:cNvPr id="657915127" name="ZoneTexte 18"/>
          <p:cNvSpPr txBox="1"/>
          <p:nvPr/>
        </p:nvSpPr>
        <p:spPr bwMode="auto">
          <a:xfrm>
            <a:off x="515657" y="1047767"/>
            <a:ext cx="11174247" cy="4726026"/>
          </a:xfrm>
          <a:prstGeom prst="rect">
            <a:avLst/>
          </a:prstGeom>
          <a:noFill/>
        </p:spPr>
        <p:txBody>
          <a:bodyPr wrap="square" rtlCol="0">
            <a:noAutofit/>
          </a:bodyPr>
          <a:lstStyle/>
          <a:p>
            <a:pPr>
              <a:defRPr/>
            </a:pPr>
            <a:r>
              <a:rPr lang="fr-FR" sz="2000" b="0" i="0" u="none" dirty="0">
                <a:solidFill>
                  <a:srgbClr val="000000"/>
                </a:solidFill>
                <a:latin typeface="Marianne"/>
                <a:ea typeface="Marianne"/>
                <a:cs typeface="Marianne"/>
              </a:rPr>
              <a:t>L’enseignement doit permettre de </a:t>
            </a:r>
            <a:r>
              <a:rPr lang="fr-FR" sz="2000" b="1" i="0" u="none" dirty="0">
                <a:solidFill>
                  <a:srgbClr val="000000"/>
                </a:solidFill>
                <a:latin typeface="Marianne"/>
                <a:ea typeface="Marianne"/>
                <a:cs typeface="Marianne"/>
              </a:rPr>
              <a:t>conduire des projets visant à développer l’autonomie</a:t>
            </a:r>
            <a:r>
              <a:rPr lang="fr-FR" sz="2000" b="0" i="0" u="none" dirty="0">
                <a:solidFill>
                  <a:srgbClr val="000000"/>
                </a:solidFill>
                <a:latin typeface="Marianne"/>
                <a:ea typeface="Marianne"/>
                <a:cs typeface="Marianne"/>
              </a:rPr>
              <a:t> des apprenants dans la prise en main </a:t>
            </a:r>
            <a:r>
              <a:rPr lang="fr-FR" sz="2000" b="1" i="0" u="none" dirty="0">
                <a:solidFill>
                  <a:srgbClr val="000000"/>
                </a:solidFill>
                <a:latin typeface="Marianne"/>
                <a:ea typeface="Marianne"/>
                <a:cs typeface="Marianne"/>
              </a:rPr>
              <a:t>de leur santé</a:t>
            </a:r>
            <a:r>
              <a:rPr lang="fr-FR" sz="2000" b="0" i="0" u="none" dirty="0">
                <a:solidFill>
                  <a:srgbClr val="000000"/>
                </a:solidFill>
                <a:latin typeface="Marianne"/>
                <a:ea typeface="Marianne"/>
                <a:cs typeface="Marianne"/>
              </a:rPr>
              <a:t>, </a:t>
            </a:r>
            <a:r>
              <a:rPr lang="fr-FR" sz="2000" b="1" i="0" u="none" dirty="0">
                <a:solidFill>
                  <a:srgbClr val="000000"/>
                </a:solidFill>
                <a:latin typeface="Marianne"/>
                <a:ea typeface="Marianne"/>
                <a:cs typeface="Marianne"/>
              </a:rPr>
              <a:t>leur efficacité motrice</a:t>
            </a:r>
            <a:r>
              <a:rPr lang="fr-FR" sz="2000" b="0" i="0" u="none" dirty="0">
                <a:solidFill>
                  <a:srgbClr val="000000"/>
                </a:solidFill>
                <a:latin typeface="Marianne"/>
                <a:ea typeface="Marianne"/>
                <a:cs typeface="Marianne"/>
              </a:rPr>
              <a:t> et </a:t>
            </a:r>
            <a:r>
              <a:rPr lang="fr-FR" sz="2000" b="1" i="0" u="none" dirty="0">
                <a:solidFill>
                  <a:srgbClr val="000000"/>
                </a:solidFill>
                <a:latin typeface="Marianne"/>
                <a:ea typeface="Marianne"/>
                <a:cs typeface="Marianne"/>
              </a:rPr>
              <a:t>leur capacité à agir dans un cadre collectif</a:t>
            </a:r>
            <a:r>
              <a:rPr lang="fr-FR" sz="2000" b="0" i="0" u="none" dirty="0">
                <a:solidFill>
                  <a:srgbClr val="000000"/>
                </a:solidFill>
                <a:latin typeface="Marianne"/>
                <a:ea typeface="Marianne"/>
                <a:cs typeface="Marianne"/>
              </a:rPr>
              <a:t>, </a:t>
            </a:r>
            <a:r>
              <a:rPr lang="fr-FR" sz="2000" b="1" i="0" u="none" dirty="0">
                <a:solidFill>
                  <a:srgbClr val="000000"/>
                </a:solidFill>
                <a:latin typeface="Marianne"/>
                <a:ea typeface="Marianne"/>
                <a:cs typeface="Marianne"/>
              </a:rPr>
              <a:t>à coopérer</a:t>
            </a:r>
            <a:r>
              <a:rPr lang="fr-FR" sz="2000" b="0" i="0" u="none" dirty="0">
                <a:solidFill>
                  <a:srgbClr val="000000"/>
                </a:solidFill>
                <a:latin typeface="Marianne"/>
                <a:ea typeface="Marianne"/>
                <a:cs typeface="Marianne"/>
              </a:rPr>
              <a:t> en vue d’un objectif partagé.</a:t>
            </a:r>
            <a:br>
              <a:rPr lang="fr-FR" sz="2000" b="0" i="0" u="none" dirty="0">
                <a:solidFill>
                  <a:srgbClr val="000000"/>
                </a:solidFill>
                <a:latin typeface="Marianne"/>
                <a:ea typeface="Marianne"/>
                <a:cs typeface="Marianne"/>
              </a:rPr>
            </a:br>
            <a:endParaRPr lang="fr-FR" sz="2000" b="0" i="0" u="none" dirty="0">
              <a:solidFill>
                <a:srgbClr val="000000"/>
              </a:solidFill>
              <a:latin typeface="Marianne"/>
              <a:ea typeface="Marianne"/>
              <a:cs typeface="Marianne"/>
            </a:endParaRPr>
          </a:p>
          <a:p>
            <a:pPr>
              <a:defRPr/>
            </a:pPr>
            <a:r>
              <a:rPr lang="fr-FR" sz="2000" b="0" i="0" u="none" dirty="0">
                <a:solidFill>
                  <a:srgbClr val="000000"/>
                </a:solidFill>
                <a:latin typeface="Marianne"/>
                <a:ea typeface="Marianne"/>
                <a:cs typeface="Marianne"/>
              </a:rPr>
              <a:t>Cet enseignement s’inscrit dans le cadre d’un parcours global de formation en lien avec les </a:t>
            </a:r>
            <a:r>
              <a:rPr lang="fr-FR" sz="2000" b="1" i="0" u="none" dirty="0">
                <a:solidFill>
                  <a:srgbClr val="000000"/>
                </a:solidFill>
                <a:latin typeface="Marianne"/>
                <a:ea typeface="Marianne"/>
                <a:cs typeface="Marianne"/>
              </a:rPr>
              <a:t>enjeux d’intégration citoyenne mais aussi avec les attentes des milieux professionnels</a:t>
            </a:r>
            <a:r>
              <a:rPr lang="fr-FR" sz="2000" b="0" i="0" u="none" dirty="0">
                <a:solidFill>
                  <a:srgbClr val="000000"/>
                </a:solidFill>
                <a:latin typeface="Marianne"/>
                <a:ea typeface="Marianne"/>
                <a:cs typeface="Marianne"/>
              </a:rPr>
              <a:t>.</a:t>
            </a:r>
            <a:br>
              <a:rPr lang="fr-FR" sz="2000" b="0" i="0" u="none" dirty="0">
                <a:solidFill>
                  <a:srgbClr val="000000"/>
                </a:solidFill>
                <a:latin typeface="Marianne"/>
                <a:ea typeface="Marianne"/>
                <a:cs typeface="Marianne"/>
              </a:rPr>
            </a:br>
            <a:endParaRPr lang="fr-FR" sz="2000" b="0" i="0" u="none" dirty="0">
              <a:solidFill>
                <a:srgbClr val="000000"/>
              </a:solidFill>
              <a:latin typeface="Marianne"/>
              <a:ea typeface="Marianne"/>
              <a:cs typeface="Marianne"/>
            </a:endParaRPr>
          </a:p>
          <a:p>
            <a:pPr>
              <a:defRPr/>
            </a:pPr>
            <a:r>
              <a:rPr lang="fr-FR" sz="2000" b="0" i="0" u="none" dirty="0">
                <a:solidFill>
                  <a:srgbClr val="000000"/>
                </a:solidFill>
                <a:latin typeface="Marianne"/>
                <a:ea typeface="Marianne"/>
                <a:cs typeface="Marianne"/>
              </a:rPr>
              <a:t>La pédagogie par le projet développé</a:t>
            </a:r>
            <a:r>
              <a:rPr lang="fr-FR" sz="2000" dirty="0">
                <a:solidFill>
                  <a:srgbClr val="000000"/>
                </a:solidFill>
                <a:latin typeface="Marianne"/>
                <a:ea typeface="Marianne"/>
                <a:cs typeface="Marianne"/>
              </a:rPr>
              <a:t>e</a:t>
            </a:r>
            <a:r>
              <a:rPr lang="fr-FR" sz="2000" b="0" i="0" u="none" dirty="0">
                <a:solidFill>
                  <a:srgbClr val="000000"/>
                </a:solidFill>
                <a:latin typeface="Marianne"/>
                <a:ea typeface="Marianne"/>
                <a:cs typeface="Marianne"/>
              </a:rPr>
              <a:t> dans ce module s’appuie sur des apprentissages coopératifs de nature à </a:t>
            </a:r>
            <a:r>
              <a:rPr lang="fr-FR" sz="2000" b="1" i="0" u="none" dirty="0">
                <a:solidFill>
                  <a:srgbClr val="000000"/>
                </a:solidFill>
                <a:latin typeface="Marianne"/>
                <a:ea typeface="Marianne"/>
                <a:cs typeface="Marianne"/>
              </a:rPr>
              <a:t>renforcer les compétences psychosociales</a:t>
            </a:r>
            <a:r>
              <a:rPr lang="fr-FR" sz="2000" b="0" i="0" u="none" dirty="0">
                <a:solidFill>
                  <a:srgbClr val="000000"/>
                </a:solidFill>
                <a:latin typeface="Marianne"/>
                <a:ea typeface="Marianne"/>
                <a:cs typeface="Marianne"/>
              </a:rPr>
              <a:t> des apprenants. La mise en œuvre pédagogique s’inscrit dans une approche de </a:t>
            </a:r>
            <a:r>
              <a:rPr lang="fr-FR" sz="2000" b="0" i="0" u="none" dirty="0" err="1">
                <a:solidFill>
                  <a:srgbClr val="000000"/>
                </a:solidFill>
                <a:latin typeface="Marianne"/>
                <a:ea typeface="Marianne"/>
                <a:cs typeface="Marianne"/>
              </a:rPr>
              <a:t>co</a:t>
            </a:r>
            <a:r>
              <a:rPr lang="fr-FR" sz="2000" b="0" i="0" u="none" dirty="0">
                <a:solidFill>
                  <a:srgbClr val="000000"/>
                </a:solidFill>
                <a:latin typeface="Marianne"/>
                <a:ea typeface="Marianne"/>
                <a:cs typeface="Marianne"/>
              </a:rPr>
              <a:t>-construction avec le groupe classe.</a:t>
            </a:r>
            <a:br>
              <a:rPr lang="fr-FR" sz="2000" b="0" i="0" u="none" dirty="0">
                <a:solidFill>
                  <a:srgbClr val="000000"/>
                </a:solidFill>
                <a:latin typeface="Marianne"/>
                <a:ea typeface="Marianne"/>
                <a:cs typeface="Marianne"/>
              </a:rPr>
            </a:br>
            <a:endParaRPr lang="fr-FR" sz="2000" b="0" i="0" u="none" dirty="0">
              <a:solidFill>
                <a:srgbClr val="000000"/>
              </a:solidFill>
              <a:latin typeface="Marianne"/>
              <a:ea typeface="Marianne"/>
              <a:cs typeface="Marianne"/>
            </a:endParaRPr>
          </a:p>
          <a:p>
            <a:pPr>
              <a:defRPr/>
            </a:pPr>
            <a:r>
              <a:rPr lang="fr-FR" sz="2000" b="1" i="0" u="none" dirty="0">
                <a:solidFill>
                  <a:srgbClr val="000000"/>
                </a:solidFill>
                <a:latin typeface="Marianne"/>
                <a:ea typeface="Marianne"/>
                <a:cs typeface="Marianne"/>
              </a:rPr>
              <a:t>Le projet collectif doit s’inscrire dans le territoire de l’établissement et impliquer des acteurs externes </a:t>
            </a:r>
            <a:r>
              <a:rPr lang="fr-FR" sz="2000" b="0" i="0" u="none" dirty="0">
                <a:solidFill>
                  <a:srgbClr val="000000"/>
                </a:solidFill>
                <a:latin typeface="Marianne"/>
                <a:ea typeface="Marianne"/>
                <a:cs typeface="Marianne"/>
              </a:rPr>
              <a:t>(mouvement associatif, assemblées, collectifs…).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56364726" name="Titre 6"/>
          <p:cNvSpPr>
            <a:spLocks noGrp="1"/>
          </p:cNvSpPr>
          <p:nvPr>
            <p:ph type="title"/>
          </p:nvPr>
        </p:nvSpPr>
        <p:spPr bwMode="auto">
          <a:xfrm>
            <a:off x="1780479" y="287676"/>
            <a:ext cx="9710934" cy="959998"/>
          </a:xfrm>
        </p:spPr>
        <p:txBody>
          <a:bodyPr/>
          <a:lstStyle/>
          <a:p>
            <a:pPr>
              <a:defRPr/>
            </a:pPr>
            <a:r>
              <a:rPr lang="fr-FR" sz="2800" dirty="0"/>
              <a:t>5- Bloc</a:t>
            </a:r>
            <a:r>
              <a:rPr dirty="0"/>
              <a:t> 4 </a:t>
            </a:r>
            <a:r>
              <a:rPr sz="2800" b="1" i="0" u="none" dirty="0">
                <a:solidFill>
                  <a:srgbClr val="000000"/>
                </a:solidFill>
                <a:latin typeface="Marianne"/>
                <a:ea typeface="Marianne"/>
                <a:cs typeface="Marianne"/>
              </a:rPr>
              <a:t>Conditions </a:t>
            </a:r>
            <a:r>
              <a:rPr sz="2800" b="1" i="0" u="none" dirty="0" err="1">
                <a:solidFill>
                  <a:srgbClr val="000000"/>
                </a:solidFill>
                <a:latin typeface="Marianne"/>
                <a:ea typeface="Marianne"/>
                <a:cs typeface="Marianne"/>
              </a:rPr>
              <a:t>d’atteinte</a:t>
            </a:r>
            <a:endParaRPr dirty="0"/>
          </a:p>
        </p:txBody>
      </p:sp>
      <p:sp>
        <p:nvSpPr>
          <p:cNvPr id="700647337" name="Espace réservé de la date 1"/>
          <p:cNvSpPr>
            <a:spLocks noGrp="1"/>
          </p:cNvSpPr>
          <p:nvPr>
            <p:ph type="dt" sz="half" idx="10"/>
          </p:nvPr>
        </p:nvSpPr>
        <p:spPr bwMode="auto"/>
        <p:txBody>
          <a:bodyPr/>
          <a:lstStyle/>
          <a:p>
            <a:pPr algn="r" defTabSz="1219185">
              <a:defRPr/>
            </a:pPr>
            <a:fld id="{BE0CC7C0-0F8C-E5FA-5039-20DE133EBBB8}" type="datetime1">
              <a:rPr lang="fr-FR" cap="all">
                <a:solidFill>
                  <a:srgbClr val="000000"/>
                </a:solidFill>
                <a:latin typeface="Marianne"/>
              </a:rPr>
              <a:t>15/06/2022</a:t>
            </a:fld>
            <a:endParaRPr lang="fr-FR" cap="all">
              <a:solidFill>
                <a:srgbClr val="000000"/>
              </a:solidFill>
              <a:latin typeface="Marianne"/>
            </a:endParaRPr>
          </a:p>
        </p:txBody>
      </p:sp>
      <p:sp>
        <p:nvSpPr>
          <p:cNvPr id="1769288375"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850787613" name="Espace réservé du numéro de diapositive 3"/>
          <p:cNvSpPr>
            <a:spLocks noGrp="1"/>
          </p:cNvSpPr>
          <p:nvPr>
            <p:ph type="sldNum" sz="quarter" idx="12"/>
          </p:nvPr>
        </p:nvSpPr>
        <p:spPr bwMode="auto"/>
        <p:txBody>
          <a:bodyPr/>
          <a:lstStyle/>
          <a:p>
            <a:pPr defTabSz="1219185">
              <a:defRPr/>
            </a:pPr>
            <a:fld id="{6DE74BF0-C21E-31BD-AED0-8A5CEF3E0353}" type="slidenum">
              <a:rPr lang="fr-FR">
                <a:solidFill>
                  <a:srgbClr val="000000"/>
                </a:solidFill>
                <a:latin typeface="Marianne"/>
              </a:rPr>
              <a:t>8</a:t>
            </a:fld>
            <a:endParaRPr lang="fr-FR">
              <a:solidFill>
                <a:srgbClr val="000000"/>
              </a:solidFill>
              <a:latin typeface="Marianne"/>
            </a:endParaRPr>
          </a:p>
        </p:txBody>
      </p:sp>
      <p:sp>
        <p:nvSpPr>
          <p:cNvPr id="1447925844" name="ZoneTexte 18"/>
          <p:cNvSpPr txBox="1"/>
          <p:nvPr/>
        </p:nvSpPr>
        <p:spPr bwMode="auto">
          <a:xfrm>
            <a:off x="515657" y="1047767"/>
            <a:ext cx="11385913" cy="4726026"/>
          </a:xfrm>
          <a:prstGeom prst="rect">
            <a:avLst/>
          </a:prstGeom>
          <a:noFill/>
        </p:spPr>
        <p:txBody>
          <a:bodyPr wrap="square" rtlCol="0">
            <a:noAutofit/>
          </a:bodyPr>
          <a:lstStyle/>
          <a:p>
            <a:pPr>
              <a:defRPr/>
            </a:pPr>
            <a:r>
              <a:rPr sz="2000" b="1" i="0" u="none">
                <a:solidFill>
                  <a:srgbClr val="000000"/>
                </a:solidFill>
                <a:latin typeface="Marianne"/>
                <a:ea typeface="Marianne"/>
                <a:cs typeface="Marianne"/>
              </a:rPr>
              <a:t>Conditions d’atteinte de la capacité 4.1</a:t>
            </a:r>
          </a:p>
          <a:p>
            <a:pPr lvl="1">
              <a:defRPr/>
            </a:pPr>
            <a:r>
              <a:rPr sz="1800" b="0" i="0" u="none">
                <a:solidFill>
                  <a:srgbClr val="000000"/>
                </a:solidFill>
                <a:latin typeface="Marianne"/>
                <a:ea typeface="Marianne"/>
                <a:cs typeface="Marianne"/>
              </a:rPr>
              <a:t>On attend de l’apprenant qu’il soit en capacité d’</a:t>
            </a:r>
            <a:r>
              <a:rPr sz="1800" b="1" i="0" u="none">
                <a:solidFill>
                  <a:srgbClr val="000000"/>
                </a:solidFill>
                <a:latin typeface="Marianne"/>
                <a:ea typeface="Marianne"/>
                <a:cs typeface="Marianne"/>
              </a:rPr>
              <a:t>organiser sa pratique physique</a:t>
            </a:r>
            <a:r>
              <a:rPr sz="1800" b="0" i="0" u="none">
                <a:solidFill>
                  <a:srgbClr val="000000"/>
                </a:solidFill>
                <a:latin typeface="Marianne"/>
                <a:ea typeface="Marianne"/>
                <a:cs typeface="Marianne"/>
              </a:rPr>
              <a:t>, en choisissant des activités singulières, une fréquence, une durée et une intensité, au bénéfice d’une plus grande efficacité motrice dans les activités sportives et artistiques pratiquées, de sa santé, de son bien-être et de son plaisir d’agir.</a:t>
            </a:r>
          </a:p>
          <a:p>
            <a:pPr lvl="1">
              <a:defRPr/>
            </a:pPr>
            <a:r>
              <a:rPr sz="1800" b="0" i="0" u="none">
                <a:solidFill>
                  <a:srgbClr val="000000"/>
                </a:solidFill>
                <a:latin typeface="Marianne"/>
                <a:ea typeface="Marianne"/>
                <a:cs typeface="Marianne"/>
              </a:rPr>
              <a:t>L’apprenant doit également être en capacité de</a:t>
            </a:r>
            <a:r>
              <a:rPr sz="1800" b="1" i="0" u="none">
                <a:solidFill>
                  <a:srgbClr val="000000"/>
                </a:solidFill>
                <a:latin typeface="Marianne"/>
                <a:ea typeface="Marianne"/>
                <a:cs typeface="Marianne"/>
              </a:rPr>
              <a:t> créer des liens engageant des responsabilités et des intérêts communs en vue d’interagir positivement, efficacement et en sécurité.</a:t>
            </a:r>
            <a:r>
              <a:rPr sz="2000" b="0" i="0" u="none">
                <a:solidFill>
                  <a:srgbClr val="000000"/>
                </a:solidFill>
                <a:latin typeface="Marianne"/>
                <a:ea typeface="Marianne"/>
                <a:cs typeface="Marianne"/>
              </a:rPr>
              <a:t/>
            </a:r>
            <a:br>
              <a:rPr sz="2000" b="0" i="0" u="none">
                <a:solidFill>
                  <a:srgbClr val="000000"/>
                </a:solidFill>
                <a:latin typeface="Marianne"/>
                <a:ea typeface="Marianne"/>
                <a:cs typeface="Marianne"/>
              </a:rPr>
            </a:br>
            <a:endParaRPr sz="2000" b="0" i="0" u="none">
              <a:solidFill>
                <a:srgbClr val="000000"/>
              </a:solidFill>
              <a:latin typeface="Marianne"/>
              <a:ea typeface="Marianne"/>
              <a:cs typeface="Marianne"/>
            </a:endParaRPr>
          </a:p>
          <a:p>
            <a:pPr>
              <a:defRPr/>
            </a:pPr>
            <a:r>
              <a:rPr sz="2000" b="1" i="0" u="none">
                <a:solidFill>
                  <a:srgbClr val="000000"/>
                </a:solidFill>
                <a:latin typeface="Marianne"/>
                <a:ea typeface="Marianne"/>
                <a:cs typeface="Marianne"/>
              </a:rPr>
              <a:t>Conditions d’atteinte de la capacité 4.2</a:t>
            </a:r>
          </a:p>
          <a:p>
            <a:pPr lvl="1">
              <a:defRPr/>
            </a:pPr>
            <a:r>
              <a:rPr sz="1800" b="0" i="0" u="none">
                <a:solidFill>
                  <a:srgbClr val="000000"/>
                </a:solidFill>
                <a:latin typeface="Marianne"/>
                <a:ea typeface="Marianne"/>
                <a:cs typeface="Marianne"/>
              </a:rPr>
              <a:t>La capacité est atteinte si l’apprenant parvient, en déployant une stratégie de coopération, à </a:t>
            </a:r>
            <a:r>
              <a:rPr sz="1800" b="1" i="0" u="none">
                <a:solidFill>
                  <a:srgbClr val="000000"/>
                </a:solidFill>
                <a:latin typeface="Marianne"/>
                <a:ea typeface="Marianne"/>
                <a:cs typeface="Marianne"/>
              </a:rPr>
              <a:t>participer activement à une démarche de projet collectif, répondant à une commande</a:t>
            </a:r>
            <a:r>
              <a:rPr sz="1800" b="0" i="0" u="none">
                <a:solidFill>
                  <a:srgbClr val="000000"/>
                </a:solidFill>
                <a:latin typeface="Marianne"/>
                <a:ea typeface="Marianne"/>
                <a:cs typeface="Marianne"/>
              </a:rPr>
              <a:t>.</a:t>
            </a:r>
            <a:r>
              <a:rPr sz="2000" b="0" i="0" u="none">
                <a:solidFill>
                  <a:srgbClr val="000000"/>
                </a:solidFill>
                <a:latin typeface="Marianne"/>
                <a:ea typeface="Marianne"/>
                <a:cs typeface="Marianne"/>
              </a:rPr>
              <a:t/>
            </a:r>
            <a:br>
              <a:rPr sz="2000" b="0" i="0" u="none">
                <a:solidFill>
                  <a:srgbClr val="000000"/>
                </a:solidFill>
                <a:latin typeface="Marianne"/>
                <a:ea typeface="Marianne"/>
                <a:cs typeface="Marianne"/>
              </a:rPr>
            </a:br>
            <a:endParaRPr sz="2000" b="0" i="0" u="none">
              <a:solidFill>
                <a:srgbClr val="000000"/>
              </a:solidFill>
              <a:latin typeface="Marianne"/>
              <a:ea typeface="Marianne"/>
              <a:cs typeface="Marianne"/>
            </a:endParaRPr>
          </a:p>
          <a:p>
            <a:pPr>
              <a:defRPr/>
            </a:pPr>
            <a:r>
              <a:rPr sz="2000" b="1" i="0" u="none">
                <a:solidFill>
                  <a:srgbClr val="000000"/>
                </a:solidFill>
                <a:latin typeface="Marianne"/>
                <a:ea typeface="Marianne"/>
                <a:cs typeface="Marianne"/>
              </a:rPr>
              <a:t>Conditions d’atteinte de la capacité 4.3</a:t>
            </a:r>
          </a:p>
          <a:p>
            <a:pPr lvl="1">
              <a:defRPr/>
            </a:pPr>
            <a:r>
              <a:rPr sz="1800" b="0" i="0" u="none">
                <a:solidFill>
                  <a:srgbClr val="000000"/>
                </a:solidFill>
                <a:latin typeface="Marianne"/>
                <a:ea typeface="Marianne"/>
                <a:cs typeface="Marianne"/>
              </a:rPr>
              <a:t>La capacité est atteinte si l’apprenant parvient à </a:t>
            </a:r>
            <a:r>
              <a:rPr sz="1800" b="1" i="0" u="none">
                <a:solidFill>
                  <a:srgbClr val="000000"/>
                </a:solidFill>
                <a:latin typeface="Marianne"/>
                <a:ea typeface="Marianne"/>
                <a:cs typeface="Marianne"/>
              </a:rPr>
              <a:t>prendre position de manière objective vis-à-vis de la conduite d’un projet</a:t>
            </a:r>
            <a:r>
              <a:rPr sz="1800" b="0" i="0" u="none">
                <a:solidFill>
                  <a:srgbClr val="000000"/>
                </a:solidFill>
                <a:latin typeface="Marianne"/>
                <a:ea typeface="Marianne"/>
                <a:cs typeface="Marianne"/>
              </a:rPr>
              <a:t> (méthode, réponse à la commande, organisation du travail) et à </a:t>
            </a:r>
            <a:r>
              <a:rPr sz="1800" b="1" i="0" u="none">
                <a:solidFill>
                  <a:srgbClr val="000000"/>
                </a:solidFill>
                <a:latin typeface="Marianne"/>
                <a:ea typeface="Marianne"/>
                <a:cs typeface="Marianne"/>
              </a:rPr>
              <a:t>tirer parti de cette expérience dans d’autres situations sociales et professionnelles</a:t>
            </a:r>
            <a:r>
              <a:rPr sz="1800" b="0" i="0" u="none">
                <a:solidFill>
                  <a:srgbClr val="000000"/>
                </a:solidFill>
                <a:latin typeface="Marianne"/>
                <a:ea typeface="Marianne"/>
                <a:cs typeface="Marianne"/>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8637799" name="Titre 6"/>
          <p:cNvSpPr>
            <a:spLocks noGrp="1"/>
          </p:cNvSpPr>
          <p:nvPr>
            <p:ph type="title"/>
          </p:nvPr>
        </p:nvSpPr>
        <p:spPr bwMode="auto">
          <a:xfrm>
            <a:off x="1780479" y="287676"/>
            <a:ext cx="9710934" cy="959998"/>
          </a:xfrm>
        </p:spPr>
        <p:txBody>
          <a:bodyPr/>
          <a:lstStyle/>
          <a:p>
            <a:pPr>
              <a:defRPr/>
            </a:pPr>
            <a:r>
              <a:rPr lang="fr-FR" sz="2800" dirty="0"/>
              <a:t>6- </a:t>
            </a:r>
            <a:r>
              <a:rPr sz="2800" b="1" i="0" u="none" dirty="0">
                <a:solidFill>
                  <a:srgbClr val="000000"/>
                </a:solidFill>
                <a:latin typeface="Marianne"/>
                <a:ea typeface="Marianne"/>
                <a:cs typeface="Marianne"/>
              </a:rPr>
              <a:t>MG4</a:t>
            </a:r>
            <a:r>
              <a:rPr lang="fr-FR" sz="2800" b="1" i="0" u="none" strike="noStrike" cap="none" spc="0" dirty="0">
                <a:solidFill>
                  <a:srgbClr val="000000"/>
                </a:solidFill>
                <a:latin typeface="Marianne"/>
                <a:ea typeface="Marianne"/>
                <a:cs typeface="Marianne"/>
              </a:rPr>
              <a:t> </a:t>
            </a:r>
            <a:r>
              <a:rPr lang="fr-FR" sz="2400" b="1" i="0" u="none" strike="noStrike" cap="none" spc="0" dirty="0">
                <a:solidFill>
                  <a:srgbClr val="000000"/>
                </a:solidFill>
                <a:latin typeface="Marianne"/>
                <a:ea typeface="Marianne"/>
                <a:cs typeface="Marianne"/>
              </a:rPr>
              <a:t>Actions et engagements individuels et collectifs dans des situations sociales</a:t>
            </a:r>
            <a:endParaRPr sz="2400" dirty="0"/>
          </a:p>
        </p:txBody>
      </p:sp>
      <p:sp>
        <p:nvSpPr>
          <p:cNvPr id="376985027" name="Espace réservé de la date 1"/>
          <p:cNvSpPr>
            <a:spLocks noGrp="1"/>
          </p:cNvSpPr>
          <p:nvPr>
            <p:ph type="dt" sz="half" idx="10"/>
          </p:nvPr>
        </p:nvSpPr>
        <p:spPr bwMode="auto"/>
        <p:txBody>
          <a:bodyPr/>
          <a:lstStyle/>
          <a:p>
            <a:pPr algn="r" defTabSz="1219185">
              <a:defRPr/>
            </a:pPr>
            <a:fld id="{659DBBEE-D103-661F-66B8-26FAFDAE6AD3}" type="datetime1">
              <a:rPr lang="fr-FR" cap="all">
                <a:solidFill>
                  <a:srgbClr val="000000"/>
                </a:solidFill>
                <a:latin typeface="Marianne"/>
              </a:rPr>
              <a:t>15/06/2022</a:t>
            </a:fld>
            <a:endParaRPr lang="fr-FR" cap="all">
              <a:solidFill>
                <a:srgbClr val="000000"/>
              </a:solidFill>
              <a:latin typeface="Marianne"/>
            </a:endParaRPr>
          </a:p>
        </p:txBody>
      </p:sp>
      <p:sp>
        <p:nvSpPr>
          <p:cNvPr id="2021878086" name="Espace réservé du pied de page 2"/>
          <p:cNvSpPr>
            <a:spLocks noGrp="1"/>
          </p:cNvSpPr>
          <p:nvPr>
            <p:ph type="ftr" sz="quarter" idx="11"/>
          </p:nvPr>
        </p:nvSpPr>
        <p:spPr bwMode="auto"/>
        <p:txBody>
          <a:bodyPr/>
          <a:lstStyle/>
          <a:p>
            <a:pPr defTabSz="1219185">
              <a:defRPr/>
            </a:pPr>
            <a:r>
              <a:rPr lang="fr-FR" dirty="0">
                <a:solidFill>
                  <a:srgbClr val="000000"/>
                </a:solidFill>
                <a:latin typeface="Marianne"/>
              </a:rPr>
              <a:t>ENSFEA / Inspection de l’enseignement agricole</a:t>
            </a:r>
            <a:endParaRPr dirty="0"/>
          </a:p>
        </p:txBody>
      </p:sp>
      <p:sp>
        <p:nvSpPr>
          <p:cNvPr id="948021394" name="Espace réservé du numéro de diapositive 3"/>
          <p:cNvSpPr>
            <a:spLocks noGrp="1"/>
          </p:cNvSpPr>
          <p:nvPr>
            <p:ph type="sldNum" sz="quarter" idx="12"/>
          </p:nvPr>
        </p:nvSpPr>
        <p:spPr bwMode="auto"/>
        <p:txBody>
          <a:bodyPr/>
          <a:lstStyle/>
          <a:p>
            <a:pPr defTabSz="1219185">
              <a:defRPr/>
            </a:pPr>
            <a:fld id="{A65B1229-D86B-5CFB-00DC-6A035209D382}" type="slidenum">
              <a:rPr lang="fr-FR">
                <a:solidFill>
                  <a:srgbClr val="000000"/>
                </a:solidFill>
                <a:latin typeface="Marianne"/>
              </a:rPr>
              <a:t>9</a:t>
            </a:fld>
            <a:endParaRPr lang="fr-FR">
              <a:solidFill>
                <a:srgbClr val="000000"/>
              </a:solidFill>
              <a:latin typeface="Marianne"/>
            </a:endParaRPr>
          </a:p>
        </p:txBody>
      </p:sp>
      <p:sp>
        <p:nvSpPr>
          <p:cNvPr id="1678975876" name="ZoneTexte 18"/>
          <p:cNvSpPr txBox="1"/>
          <p:nvPr/>
        </p:nvSpPr>
        <p:spPr bwMode="auto">
          <a:xfrm>
            <a:off x="515657" y="1162526"/>
            <a:ext cx="11385913" cy="5218075"/>
          </a:xfrm>
          <a:prstGeom prst="rect">
            <a:avLst/>
          </a:prstGeom>
          <a:noFill/>
        </p:spPr>
        <p:txBody>
          <a:bodyPr wrap="square" rtlCol="0">
            <a:noAutofit/>
          </a:bodyPr>
          <a:lstStyle/>
          <a:p>
            <a:pPr>
              <a:defRPr/>
            </a:pPr>
            <a:r>
              <a:rPr lang="fr-FR" sz="2000" b="1" i="0" u="none" strike="noStrike" cap="none" spc="0" dirty="0">
                <a:solidFill>
                  <a:srgbClr val="000000"/>
                </a:solidFill>
                <a:latin typeface="Marianne"/>
                <a:ea typeface="Marianne"/>
                <a:cs typeface="Marianne"/>
              </a:rPr>
              <a:t>Attendus de la formation pour l’atteinte de la capacité 4.2</a:t>
            </a:r>
          </a:p>
          <a:p>
            <a:pPr>
              <a:defRPr/>
            </a:pPr>
            <a:endParaRPr lang="fr-FR" sz="2000" b="0" i="0" u="none" strike="noStrike" cap="none" spc="0" dirty="0">
              <a:solidFill>
                <a:srgbClr val="000000"/>
              </a:solidFill>
              <a:latin typeface="Marianne"/>
              <a:ea typeface="Marianne"/>
              <a:cs typeface="Marianne"/>
            </a:endParaRPr>
          </a:p>
          <a:p>
            <a:pPr>
              <a:defRPr/>
            </a:pPr>
            <a:r>
              <a:rPr lang="fr-FR" sz="2000" b="1" i="0" u="none" strike="noStrike" cap="none" spc="0" dirty="0">
                <a:solidFill>
                  <a:srgbClr val="000000"/>
                </a:solidFill>
                <a:latin typeface="Marianne"/>
                <a:ea typeface="Marianne"/>
                <a:cs typeface="Marianne"/>
              </a:rPr>
              <a:t>Connaissance de l’environnement social, culturel et professionnel</a:t>
            </a:r>
            <a:endParaRPr lang="fr-FR" sz="2000" b="0" i="0" u="none" strike="noStrike" cap="none" spc="0" dirty="0">
              <a:solidFill>
                <a:srgbClr val="000000"/>
              </a:solidFill>
              <a:latin typeface="Marianne"/>
              <a:ea typeface="Marianne"/>
              <a:cs typeface="Marianne"/>
            </a:endParaRPr>
          </a:p>
          <a:p>
            <a:pPr marL="705958" lvl="1" indent="-305908">
              <a:buFont typeface="Arial"/>
              <a:buChar char="•"/>
              <a:defRPr/>
            </a:pPr>
            <a:r>
              <a:rPr lang="fr-FR" sz="2000" b="0" i="0" u="none" strike="noStrike" cap="none" spc="0" dirty="0">
                <a:solidFill>
                  <a:srgbClr val="000000"/>
                </a:solidFill>
                <a:latin typeface="Marianne"/>
                <a:ea typeface="Marianne"/>
                <a:cs typeface="Marianne"/>
              </a:rPr>
              <a:t>Identification des opportunités locales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Identification des partenaires</a:t>
            </a:r>
          </a:p>
          <a:p>
            <a:pPr indent="-57150">
              <a:defRPr/>
            </a:pPr>
            <a:r>
              <a:rPr lang="fr-FR" sz="2000" b="1" i="0" u="none" strike="noStrike" cap="none" spc="0" dirty="0">
                <a:solidFill>
                  <a:srgbClr val="000000"/>
                </a:solidFill>
                <a:latin typeface="Marianne"/>
                <a:ea typeface="Marianne"/>
                <a:cs typeface="Marianne"/>
              </a:rPr>
              <a:t>Méthodologie du projet en mode coopératif</a:t>
            </a:r>
          </a:p>
          <a:p>
            <a:pPr marL="705958" lvl="1" indent="-305908">
              <a:buFont typeface="Arial"/>
              <a:buChar char="•"/>
              <a:defRPr/>
            </a:pPr>
            <a:r>
              <a:rPr lang="fr-FR" sz="2000" b="0" i="0" u="none" strike="noStrike" cap="none" spc="0" dirty="0">
                <a:solidFill>
                  <a:srgbClr val="000000"/>
                </a:solidFill>
                <a:latin typeface="Marianne"/>
                <a:ea typeface="Marianne"/>
                <a:cs typeface="Marianne"/>
              </a:rPr>
              <a:t>Co-construction d’un cahier des charges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Organisation et planification du travail sur un mode coopératif</a:t>
            </a:r>
          </a:p>
          <a:p>
            <a:pPr>
              <a:defRPr/>
            </a:pPr>
            <a:r>
              <a:rPr lang="fr-FR" sz="2000" b="1" i="0" u="none" strike="noStrike" cap="none" spc="0" dirty="0">
                <a:solidFill>
                  <a:srgbClr val="000000"/>
                </a:solidFill>
                <a:latin typeface="Marianne"/>
                <a:ea typeface="Marianne"/>
                <a:cs typeface="Marianne"/>
              </a:rPr>
              <a:t>Dynamique de groupe : vecteur de changement, d’innovation et de cohésion</a:t>
            </a:r>
            <a:endParaRPr lang="fr-FR" sz="2000" b="0" i="0" u="none" strike="noStrike" cap="none" spc="0" dirty="0">
              <a:solidFill>
                <a:srgbClr val="000000"/>
              </a:solidFill>
              <a:latin typeface="Marianne"/>
              <a:ea typeface="Marianne"/>
              <a:cs typeface="Marianne"/>
            </a:endParaRPr>
          </a:p>
          <a:p>
            <a:pPr marL="705958" lvl="1" indent="-305908">
              <a:buFont typeface="Arial"/>
              <a:buChar char="•"/>
              <a:defRPr/>
            </a:pPr>
            <a:r>
              <a:rPr lang="fr-FR" sz="2000" b="0" i="0" u="none" strike="noStrike" cap="none" spc="0" dirty="0">
                <a:solidFill>
                  <a:srgbClr val="000000"/>
                </a:solidFill>
                <a:latin typeface="Marianne"/>
                <a:ea typeface="Marianne"/>
                <a:cs typeface="Marianne"/>
              </a:rPr>
              <a:t>Repérage des savoirs, savoir-faire et savoir-être du groupe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Responsabilité vis-à-vis du groupe et intelligence collective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Repérage des modes de communication et remédiation aux blocages</a:t>
            </a:r>
          </a:p>
          <a:p>
            <a:pPr marL="705958" lvl="1" indent="-305908">
              <a:buFont typeface="Arial"/>
              <a:buChar char="•"/>
              <a:defRPr/>
            </a:pPr>
            <a:r>
              <a:rPr lang="fr-FR" sz="2000" b="0" i="0" u="none" strike="noStrike" cap="none" spc="0" dirty="0">
                <a:solidFill>
                  <a:srgbClr val="000000"/>
                </a:solidFill>
                <a:latin typeface="Marianne"/>
                <a:ea typeface="Marianne"/>
                <a:cs typeface="Marianne"/>
              </a:rPr>
              <a:t>Écoute active et communication au service de l’animation du groupe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Fonctionnement des groupes et modalités de prises de décision</a:t>
            </a:r>
          </a:p>
          <a:p>
            <a:pPr marL="705958" lvl="1" indent="-305908">
              <a:buFont typeface="Arial"/>
              <a:buChar char="•"/>
              <a:defRPr/>
            </a:pPr>
            <a:r>
              <a:rPr lang="fr-FR" sz="2000" b="0" i="0" u="none" strike="noStrike" cap="none" spc="0" dirty="0">
                <a:solidFill>
                  <a:srgbClr val="000000"/>
                </a:solidFill>
                <a:latin typeface="Marianne"/>
                <a:ea typeface="Marianne"/>
                <a:cs typeface="Marianne"/>
              </a:rPr>
              <a:t>Coopération et dynamique collective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Principes et expériences du fonctionnement démocratique</a:t>
            </a:r>
          </a:p>
          <a:p>
            <a:pPr marL="705958" lvl="1" indent="-305908">
              <a:buFont typeface="Arial"/>
              <a:buChar char="•"/>
              <a:defRPr/>
            </a:pPr>
            <a:r>
              <a:rPr lang="fr-FR" sz="2000" b="0" i="0" u="none" strike="noStrike" cap="none" spc="0" dirty="0">
                <a:solidFill>
                  <a:srgbClr val="000000"/>
                </a:solidFill>
                <a:latin typeface="Marianne"/>
                <a:ea typeface="Marianne"/>
                <a:cs typeface="Marianne"/>
              </a:rPr>
              <a:t>Résolution collective de problèmes</a:t>
            </a:r>
          </a:p>
        </p:txBody>
      </p:sp>
    </p:spTree>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Arial"/>
        <a:cs typeface="Arial"/>
      </a:majorFont>
      <a:minorFont>
        <a:latin typeface="Marianne"/>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TotalTime>
  <Words>3463</Words>
  <Application>Microsoft Office PowerPoint</Application>
  <DocSecurity>0</DocSecurity>
  <PresentationFormat>Grand écran</PresentationFormat>
  <Paragraphs>613</Paragraphs>
  <Slides>38</Slides>
  <Notes>7</Notes>
  <HiddenSlides>1</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38</vt:i4>
      </vt:variant>
    </vt:vector>
  </HeadingPairs>
  <TitlesOfParts>
    <vt:vector size="43" baseType="lpstr">
      <vt:lpstr>Arial</vt:lpstr>
      <vt:lpstr>Calibri</vt:lpstr>
      <vt:lpstr>Marianne</vt:lpstr>
      <vt:lpstr>Times New Roman</vt:lpstr>
      <vt:lpstr>MINISTÈRIEL</vt:lpstr>
      <vt:lpstr>Présentation PowerPoint</vt:lpstr>
      <vt:lpstr>SOMMAIRE 1ère partie</vt:lpstr>
      <vt:lpstr>1- Organisation en blocs</vt:lpstr>
      <vt:lpstr>2- Bloc 4 Agir collectivement dans des situations sociales et professionnelles</vt:lpstr>
      <vt:lpstr>3- Bloc 4 Modalités d’évaluation</vt:lpstr>
      <vt:lpstr>4- Bloc 4 Finalités</vt:lpstr>
      <vt:lpstr>4- Bloc 4 Finalités</vt:lpstr>
      <vt:lpstr>5- Bloc 4 Conditions d’atteinte</vt:lpstr>
      <vt:lpstr>6- MG4 Actions et engagements individuels et collectifs dans des situations sociales</vt:lpstr>
      <vt:lpstr>6- MG4 Actions et engagements individuels et collectifs dans des situations sociales</vt:lpstr>
      <vt:lpstr>7- MG4 moyens pour la mise en œuvre</vt:lpstr>
      <vt:lpstr>Présentation PowerPoint</vt:lpstr>
      <vt:lpstr>SOMMAIRE 2ème partie</vt:lpstr>
      <vt:lpstr>1- Compétences psychosociales</vt:lpstr>
      <vt:lpstr>1- Compétences psychosociales</vt:lpstr>
      <vt:lpstr>1- Compétences Psychosociales</vt:lpstr>
      <vt:lpstr>1- Classification actualisée des CPS</vt:lpstr>
      <vt:lpstr>1- Développer les Compétences psychosociales des apprenants</vt:lpstr>
      <vt:lpstr>1- Comment développer les Compétences psychosociales</vt:lpstr>
      <vt:lpstr>1- Compétences psychosociales</vt:lpstr>
      <vt:lpstr>1- Compétences psychosociales</vt:lpstr>
      <vt:lpstr>2- Pédagogies actives mobilisables</vt:lpstr>
      <vt:lpstr>2- Pédagogie de projet : apports pour la C4.2</vt:lpstr>
      <vt:lpstr>2- Pédagogie de projet : apports pour la C4.3</vt:lpstr>
      <vt:lpstr>3- Pédagogies actives mobilisables</vt:lpstr>
      <vt:lpstr>3- Pédagogie coopérative : apports pour la C4.2</vt:lpstr>
      <vt:lpstr>3- Pédagogie coopérative : apports pour la C4.3</vt:lpstr>
      <vt:lpstr>4- Pédagogies actives mobilisables</vt:lpstr>
      <vt:lpstr>4- Pédagogie institutionnelle : apports pour la C4.2</vt:lpstr>
      <vt:lpstr>4- Pédagogie institutionnelle : apports pour la C4.3</vt:lpstr>
      <vt:lpstr>4- La pédagogie institutionnelle, un point d’ancrage pour l’EMC</vt:lpstr>
      <vt:lpstr>Présentation PowerPoint</vt:lpstr>
      <vt:lpstr>SOMMAIRE 3ème partie</vt:lpstr>
      <vt:lpstr>1- Trois scénarios MG4 Échéances et grands enjeux de formation</vt:lpstr>
      <vt:lpstr>1- Trois scénarios MG4 Repères et principes</vt:lpstr>
      <vt:lpstr>1- Trois scénarios MG4 Scénario qui intègre la pluri</vt:lpstr>
      <vt:lpstr>2- Points clés</vt:lpstr>
      <vt:lpstr>3- Comment démarrer en équipe</vt:lpstr>
    </vt:vector>
  </TitlesOfParts>
  <Manager/>
  <Company>Ministère de l'Agriculture et de l'Alimentation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 3 : C.3 Développer son identité culturelle</dc:title>
  <dc:subject/>
  <dc:creator>Olivier LE JANNOU</dc:creator>
  <cp:keywords/>
  <dc:description/>
  <cp:lastModifiedBy>Nadine Hirtzlin</cp:lastModifiedBy>
  <cp:revision>175</cp:revision>
  <dcterms:created xsi:type="dcterms:W3CDTF">2021-12-02T07:17:53Z</dcterms:created>
  <dcterms:modified xsi:type="dcterms:W3CDTF">2022-06-15T08:16:36Z</dcterms:modified>
  <cp:category/>
  <dc:identifier/>
  <cp:contentStatus/>
  <dc:language/>
  <cp:version/>
</cp:coreProperties>
</file>