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99" y="2759102"/>
            <a:ext cx="9865216" cy="2146852"/>
          </a:xfrm>
        </p:spPr>
        <p:txBody>
          <a:bodyPr/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400" b="1" dirty="0" smtClean="0">
                <a:solidFill>
                  <a:schemeClr val="bg1"/>
                </a:solidFill>
              </a:rPr>
              <a:t>baccalauréat STAV</a:t>
            </a:r>
            <a:br>
              <a:rPr lang="fr-FR" sz="4400" b="1" dirty="0" smtClean="0">
                <a:solidFill>
                  <a:schemeClr val="bg1"/>
                </a:solidFill>
              </a:rPr>
            </a:br>
            <a:r>
              <a:rPr lang="fr-FR" sz="4400" b="1" dirty="0">
                <a:solidFill>
                  <a:schemeClr val="bg1"/>
                </a:solidFill>
              </a:rPr>
              <a:t>E</a:t>
            </a:r>
            <a:r>
              <a:rPr lang="fr-FR" sz="4400" b="1" dirty="0" smtClean="0">
                <a:solidFill>
                  <a:schemeClr val="bg1"/>
                </a:solidFill>
              </a:rPr>
              <a:t>preuve Orale Terminale</a:t>
            </a:r>
            <a:br>
              <a:rPr lang="fr-FR" sz="4400" b="1" dirty="0" smtClean="0">
                <a:solidFill>
                  <a:schemeClr val="bg1"/>
                </a:solidFill>
              </a:rPr>
            </a:br>
            <a:r>
              <a:rPr lang="fr-FR" sz="4400" b="1" dirty="0" smtClean="0">
                <a:solidFill>
                  <a:schemeClr val="bg1"/>
                </a:solidFill>
              </a:rPr>
              <a:t/>
            </a:r>
            <a:br>
              <a:rPr lang="fr-FR" sz="4400" b="1" dirty="0" smtClean="0">
                <a:solidFill>
                  <a:schemeClr val="bg1"/>
                </a:solidFill>
              </a:rPr>
            </a:br>
            <a:r>
              <a:rPr lang="fr-FR" sz="4400" b="1" dirty="0" smtClean="0">
                <a:solidFill>
                  <a:schemeClr val="bg1"/>
                </a:solidFill>
              </a:rPr>
              <a:t>Aider les jeunes à se préparer </a:t>
            </a:r>
            <a:br>
              <a:rPr lang="fr-FR" sz="4400" b="1" dirty="0" smtClean="0">
                <a:solidFill>
                  <a:schemeClr val="bg1"/>
                </a:solidFill>
              </a:rPr>
            </a:br>
            <a:r>
              <a:rPr lang="fr-FR" sz="4400" b="1" dirty="0" smtClean="0">
                <a:solidFill>
                  <a:schemeClr val="bg1"/>
                </a:solidFill>
              </a:rPr>
              <a:t>AUX PRATIQUES DE L’ORAL</a:t>
            </a:r>
            <a:r>
              <a:rPr lang="fr-FR" sz="4400" dirty="0" smtClean="0">
                <a:solidFill>
                  <a:schemeClr val="bg1"/>
                </a:solidFill>
              </a:rPr>
              <a:t/>
            </a:r>
            <a:br>
              <a:rPr lang="fr-FR" sz="4400" dirty="0" smtClean="0">
                <a:solidFill>
                  <a:schemeClr val="bg1"/>
                </a:solidFill>
              </a:rPr>
            </a:br>
            <a:endParaRPr lang="fr-FR" sz="4400" dirty="0">
              <a:solidFill>
                <a:schemeClr val="bg1"/>
              </a:solidFill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8052" y="4476584"/>
            <a:ext cx="487363" cy="487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" y="61694"/>
            <a:ext cx="2566063" cy="6671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723644" y="5015140"/>
            <a:ext cx="1978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Cliquer sur le haut-parleur</a:t>
            </a:r>
            <a:endParaRPr lang="fr-FR" sz="1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17" y="0"/>
            <a:ext cx="1842091" cy="1046922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1021" y="4951533"/>
            <a:ext cx="539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document a été élaboré suite aux sessions d’accompagnement à l'épreuve orale terminale du baccalauréat STAV qui ont eu lieu à Toulouse et Rennes au printemps 2020.</a:t>
            </a:r>
          </a:p>
        </p:txBody>
      </p:sp>
    </p:spTree>
    <p:extLst>
      <p:ext uri="{BB962C8B-B14F-4D97-AF65-F5344CB8AC3E}">
        <p14:creationId xmlns:p14="http://schemas.microsoft.com/office/powerpoint/2010/main" val="25002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606" y="514258"/>
            <a:ext cx="107994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3600" b="1" i="1" dirty="0" smtClean="0">
                <a:latin typeface="Calibri" panose="020F0502020204030204" pitchFamily="34" charset="0"/>
              </a:rPr>
              <a:t> INVITER LES </a:t>
            </a:r>
            <a:r>
              <a:rPr lang="fr-FR" sz="3600" b="1" i="1" dirty="0">
                <a:latin typeface="Calibri" panose="020F0502020204030204" pitchFamily="34" charset="0"/>
              </a:rPr>
              <a:t>JEUNES </a:t>
            </a:r>
            <a:r>
              <a:rPr lang="fr-FR" sz="3600" b="1" i="1" dirty="0" smtClean="0">
                <a:latin typeface="Calibri" panose="020F0502020204030204" pitchFamily="34" charset="0"/>
              </a:rPr>
              <a:t>A S’EXPRIMER </a:t>
            </a:r>
          </a:p>
          <a:p>
            <a:pPr algn="ctr"/>
            <a:r>
              <a:rPr lang="fr-FR" sz="3600" b="1" i="1" dirty="0" smtClean="0">
                <a:latin typeface="Calibri" panose="020F0502020204030204" pitchFamily="34" charset="0"/>
              </a:rPr>
              <a:t>SUR </a:t>
            </a:r>
            <a:r>
              <a:rPr lang="fr-FR" sz="3600" b="1" i="1" dirty="0">
                <a:latin typeface="Calibri" panose="020F0502020204030204" pitchFamily="34" charset="0"/>
              </a:rPr>
              <a:t>LEUR </a:t>
            </a:r>
            <a:r>
              <a:rPr lang="fr-FR" sz="3600" b="1" i="1" dirty="0" smtClean="0">
                <a:latin typeface="Calibri" panose="020F0502020204030204" pitchFamily="34" charset="0"/>
              </a:rPr>
              <a:t>RESSENTI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3600" b="1" i="1" dirty="0" smtClean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- </a:t>
            </a:r>
            <a:r>
              <a:rPr lang="fr-FR" sz="3200" dirty="0">
                <a:latin typeface="Calibri" panose="020F0502020204030204" pitchFamily="34" charset="0"/>
              </a:rPr>
              <a:t>Inviter les jeunes </a:t>
            </a:r>
            <a:r>
              <a:rPr lang="fr-FR" sz="3200" dirty="0" smtClean="0">
                <a:latin typeface="Calibri" panose="020F0502020204030204" pitchFamily="34" charset="0"/>
              </a:rPr>
              <a:t>à témoigner </a:t>
            </a:r>
            <a:r>
              <a:rPr lang="fr-FR" sz="3200" dirty="0">
                <a:latin typeface="Calibri" panose="020F0502020204030204" pitchFamily="34" charset="0"/>
              </a:rPr>
              <a:t>sur </a:t>
            </a:r>
            <a:r>
              <a:rPr lang="fr-FR" sz="3200" dirty="0" smtClean="0">
                <a:latin typeface="Calibri" panose="020F0502020204030204" pitchFamily="34" charset="0"/>
              </a:rPr>
              <a:t>leurs expériences, souvenirs, difficultés</a:t>
            </a:r>
          </a:p>
          <a:p>
            <a:endParaRPr lang="fr-FR" sz="3200" dirty="0" smtClean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- Inviter à </a:t>
            </a:r>
            <a:r>
              <a:rPr lang="fr-FR" sz="3200" dirty="0">
                <a:latin typeface="Calibri" panose="020F0502020204030204" pitchFamily="34" charset="0"/>
              </a:rPr>
              <a:t>évoquer les représentations</a:t>
            </a:r>
          </a:p>
          <a:p>
            <a:r>
              <a:rPr lang="fr-FR" sz="3200" dirty="0">
                <a:latin typeface="Calibri" panose="020F0502020204030204" pitchFamily="34" charset="0"/>
              </a:rPr>
              <a:t>Récits autobiographiques de </a:t>
            </a:r>
            <a:r>
              <a:rPr lang="fr-FR" sz="3200" dirty="0" smtClean="0">
                <a:latin typeface="Calibri" panose="020F0502020204030204" pitchFamily="34" charset="0"/>
              </a:rPr>
              <a:t>situations</a:t>
            </a:r>
          </a:p>
          <a:p>
            <a:endParaRPr lang="fr-FR" sz="3200" dirty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- Favoriser </a:t>
            </a:r>
            <a:r>
              <a:rPr lang="fr-FR" sz="3200" dirty="0">
                <a:latin typeface="Calibri" panose="020F0502020204030204" pitchFamily="34" charset="0"/>
              </a:rPr>
              <a:t>les interactions entre jeunes et jouer le rôle de modérateur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5" y="88091"/>
            <a:ext cx="1639105" cy="426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917" y="707666"/>
            <a:ext cx="93745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fr-FR" sz="3600" b="1" i="1" dirty="0">
                <a:latin typeface="Calibri" panose="020F0502020204030204" pitchFamily="34" charset="0"/>
              </a:rPr>
              <a:t>EXPLORER D’AUTRES LIEUX DE FORMATION</a:t>
            </a:r>
          </a:p>
          <a:p>
            <a:pPr algn="ctr"/>
            <a:endParaRPr lang="fr-FR" sz="3600" dirty="0" smtClean="0">
              <a:latin typeface="Calibri" panose="020F0502020204030204" pitchFamily="34" charset="0"/>
            </a:endParaRPr>
          </a:p>
          <a:p>
            <a:r>
              <a:rPr lang="fr-FR" sz="3600" dirty="0" smtClean="0">
                <a:latin typeface="Calibri" panose="020F0502020204030204" pitchFamily="34" charset="0"/>
              </a:rPr>
              <a:t>- Changer </a:t>
            </a:r>
            <a:r>
              <a:rPr lang="fr-FR" sz="3600" dirty="0">
                <a:latin typeface="Calibri" panose="020F0502020204030204" pitchFamily="34" charset="0"/>
              </a:rPr>
              <a:t>de </a:t>
            </a:r>
            <a:r>
              <a:rPr lang="fr-FR" sz="3600" dirty="0" smtClean="0">
                <a:latin typeface="Calibri" panose="020F0502020204030204" pitchFamily="34" charset="0"/>
              </a:rPr>
              <a:t>lieu (</a:t>
            </a:r>
            <a:r>
              <a:rPr lang="fr-FR" sz="3600" dirty="0">
                <a:latin typeface="Calibri" panose="020F0502020204030204" pitchFamily="34" charset="0"/>
              </a:rPr>
              <a:t>sortir de la classe)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0" y="140750"/>
            <a:ext cx="1639105" cy="426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9099" y="2249629"/>
            <a:ext cx="9852338" cy="209822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ET MAINTENANT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C’EST A VOUS !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" y="61694"/>
            <a:ext cx="1639105" cy="426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858" y="902796"/>
            <a:ext cx="10225378" cy="534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carte mentale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présentée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la diapositive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suivante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résulte de la réflexion collective des collègues de toutes disciplines confondues, lors des sessions de Toulouse et Rennes,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suite </a:t>
            </a: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l’atelier sensible de  « mise </a:t>
            </a: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situation d'apprentissage de l'oral pour mieux se connaître soi-même et se projeter pour aider les élèves à se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préparer ».</a:t>
            </a:r>
            <a:endParaRPr lang="fr-FR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éléments proposés leur sont apparus nécessaires pour reproduire le temps sensible vécu en vue d’une préparation à l’épreuve orale terminale, mais ils sont  aussi mobilisables à d’autres fins que celles d’une épreuve terminale parce que l’oral fait aujourd’hui partie intégrante de l’enseignement à l’école!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6" y="164604"/>
            <a:ext cx="1639105" cy="4261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8358388" y="124894"/>
            <a:ext cx="3683665" cy="3178934"/>
          </a:xfrm>
          <a:prstGeom prst="rect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quelles conditions ?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diapo 6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DISPOSITION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disposé.e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motivé.e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D’être en forme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L’adhésion du groupe classe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 pas faire porter cela sur seulement certaines disciplines, </a:t>
            </a:r>
          </a:p>
          <a:p>
            <a:pPr algn="ctr"/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Avoir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des personnes ressources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ORGANISATION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EN ÉQUIPE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S’organiser en amont pour intégrer ce moment d’oral régulièrement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Que toute l’équipe soit impliquée, besoin de concertation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Avoir du temps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Tester ensemble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Partager avec les équipes de direction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Compétences de l’animateur, animatrice. Formation continue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ESPACES/TEMPS</a:t>
            </a:r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Des lieux adaptés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Heures affectées, dédoublées, tutorat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Avoir du temps dédié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132163" y="1351616"/>
            <a:ext cx="2176530" cy="2068623"/>
          </a:xfrm>
          <a:prstGeom prst="rect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la préparation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l'extraordinaire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 s'intégrer </a:t>
            </a:r>
            <a:b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des pratiques enseignantes ordinaires?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9472" y="1086575"/>
            <a:ext cx="3625403" cy="1800493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alibri" panose="020F0502020204030204" pitchFamily="34" charset="0"/>
              </a:rPr>
              <a:t>A quel(s) moment(s) </a:t>
            </a:r>
            <a:r>
              <a:rPr lang="fr-FR" sz="1200" b="1" dirty="0" smtClean="0">
                <a:latin typeface="Calibri" panose="020F0502020204030204" pitchFamily="34" charset="0"/>
              </a:rPr>
              <a:t>? </a:t>
            </a:r>
            <a:r>
              <a:rPr lang="fr-FR" sz="1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200" b="1" dirty="0" smtClean="0">
                <a:latin typeface="Calibri" panose="020F0502020204030204" pitchFamily="34" charset="0"/>
              </a:rPr>
              <a:t>diapo 5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Pendant les cours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Stage ESDD/Stage territoire Débats CR, Exposé, restitutions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AP/EATDD/pluri/clubs/Ateliers du mercredi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Dès la seconde, tout le long du cursus, avec progressivité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Régularité, par des moments formels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Réaliser des interviews pendant les sorties pédagogiques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Dans différents temps de restitution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Sur les temps forts de stages individuels et collectifs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Les comptes rendus de conseil de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classe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21347" y="3420239"/>
            <a:ext cx="3820706" cy="3339376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Qu’est-ce que ça me donne envie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d’expérimenter</a:t>
            </a: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les élèves ?</a:t>
            </a:r>
          </a:p>
          <a:p>
            <a:pPr algn="ctr"/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PRÉPARER LE CORPS ET L’ESPRIT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Échauffement/respiration (EPS), prise de conscience du corps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Travailler les composantes de l’oral </a:t>
            </a:r>
            <a:endParaRPr lang="fr-F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voix, posture, articulation, …)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Travail théâtral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Instaurer des temps calmes, se mettre en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avant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un oral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Organiser des débats, jeux de rôles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FAIRE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S’EXPRIMER LES JEUNES SUR LEUR RESSENTI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Faire témoigner les jeunes sur leurs expériences, souvenirs, difficultés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Faire évoquer les représentations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Récits autobiographiques de situations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Favoriser les interactions entre jeunes et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jouer</a:t>
            </a:r>
          </a:p>
          <a:p>
            <a:pPr algn="ctr"/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rôle de modérateur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EXPLORER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D’AUTRES LIEUX DE FORMATIO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Changer de lieu(sortir de la classe)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468969" y="3832344"/>
            <a:ext cx="3630456" cy="2816156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Quelques bonnes idées supplémentaires  ?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Enregistrer, filmer des situations orales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Travailler l’improvisation, match d’impro, joute verbale, 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Travailler les sens organoleptiques, lire en marchant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lire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avec différentes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émotions, ....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Proposer aux élèves de prendre la place du. de la prof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Mettre en place un carnet de bord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Se présenter par enregistrement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Intégrer des exercices de méditation, de sophrologie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relaxation</a:t>
            </a:r>
          </a:p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Mettre les élèves en situation de jury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Radio, blog (témoignages),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Webmédias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Présenter le sujet de l’autre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Faire intervenir des professionnels du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spectacle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5225" y="3303828"/>
            <a:ext cx="3509495" cy="343170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Quels points de vigilance 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fr-FR" sz="1200" b="1" dirty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fr-FR" sz="1200" b="1" dirty="0">
                <a:latin typeface="Calibri" panose="020F0502020204030204" pitchFamily="34" charset="0"/>
              </a:rPr>
              <a:t>diapo 7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ATTENTION PORTÉE A LA TRAJECTOIRE DES JEUNES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Prendre en compte tout le monde selon la trajectoire de progression de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chacun.e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Veiller au partage de la parole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Développer la confiance en soi des élèves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Identifier des besoins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Travailler avec la personnalité de l’élève et pas contre</a:t>
            </a:r>
          </a:p>
          <a:p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QUALITÉS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RELATIONNELLES ÉTAYAGE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Sécuriser la prise de parole, qualité de l’écoute, respect :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-construire un cadre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 valeurs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Encourager sans forcer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 pas heurter, ne pas forcer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 pas juger, encourager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Gérer l’émotionnel, le mutisme, les débordements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Développer l’écoute et l’écoute active</a:t>
            </a:r>
          </a:p>
          <a:p>
            <a:r>
              <a:rPr lang="fr-F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ÉVALUATION</a:t>
            </a:r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Prioriser l’autoévaluation et la non évaluation !</a:t>
            </a:r>
          </a:p>
          <a:p>
            <a:endParaRPr lang="fr-FR" dirty="0"/>
          </a:p>
        </p:txBody>
      </p:sp>
      <p:cxnSp>
        <p:nvCxnSpPr>
          <p:cNvPr id="17" name="Connecteur en angle 16"/>
          <p:cNvCxnSpPr/>
          <p:nvPr/>
        </p:nvCxnSpPr>
        <p:spPr>
          <a:xfrm rot="10800000">
            <a:off x="4465786" y="1258027"/>
            <a:ext cx="624556" cy="277480"/>
          </a:xfrm>
          <a:prstGeom prst="bent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flipV="1">
            <a:off x="7347329" y="995908"/>
            <a:ext cx="1011059" cy="569308"/>
          </a:xfrm>
          <a:prstGeom prst="bent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/>
          <p:nvPr/>
        </p:nvCxnSpPr>
        <p:spPr>
          <a:xfrm>
            <a:off x="7308693" y="2890135"/>
            <a:ext cx="912654" cy="530104"/>
          </a:xfrm>
          <a:prstGeom prst="bent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/>
          <p:nvPr/>
        </p:nvCxnSpPr>
        <p:spPr>
          <a:xfrm rot="10800000" flipV="1">
            <a:off x="4356550" y="2890135"/>
            <a:ext cx="733792" cy="474971"/>
          </a:xfrm>
          <a:prstGeom prst="bent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0" idx="2"/>
          </p:cNvCxnSpPr>
          <p:nvPr/>
        </p:nvCxnSpPr>
        <p:spPr>
          <a:xfrm>
            <a:off x="6220428" y="3420239"/>
            <a:ext cx="0" cy="41210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/>
        </p:nvSpPr>
        <p:spPr>
          <a:xfrm>
            <a:off x="819472" y="121827"/>
            <a:ext cx="9442902" cy="61533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Calibri" panose="020F0502020204030204" pitchFamily="34" charset="0"/>
              </a:rPr>
              <a:t>Mise en œuvre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457932" y="198783"/>
            <a:ext cx="3000392" cy="3819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reflection blurRad="6350" stA="60000" endA="900" endPos="58000" dir="5400000" sy="-100000" algn="bl" rotWithShape="0"/>
                </a:effectLst>
              </a:rPr>
              <a:t>D’UN APPUI POUR L’ORAL</a:t>
            </a:r>
            <a:endParaRPr lang="fr-FR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9" name="Espace réservé du pied de page 4"/>
          <p:cNvSpPr>
            <a:spLocks noGrp="1"/>
          </p:cNvSpPr>
          <p:nvPr/>
        </p:nvSpPr>
        <p:spPr>
          <a:xfrm>
            <a:off x="0" y="6562402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5800" y="1950006"/>
            <a:ext cx="11506200" cy="2321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/>
              <a:t>Comment la préparation à l'extraordinaire </a:t>
            </a:r>
            <a:br>
              <a:rPr lang="fr-FR" b="1" dirty="0" smtClean="0"/>
            </a:br>
            <a:r>
              <a:rPr lang="fr-FR" b="1" dirty="0" smtClean="0"/>
              <a:t>peut s'intégrer à des pratiques </a:t>
            </a:r>
          </a:p>
          <a:p>
            <a:pPr algn="ctr"/>
            <a:r>
              <a:rPr lang="fr-FR" b="1" dirty="0" smtClean="0"/>
              <a:t>enseignantes ordinaires ?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0" y="201924"/>
            <a:ext cx="1639105" cy="4261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592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A </a:t>
            </a:r>
            <a:r>
              <a:rPr lang="fr-FR" sz="4000" b="1" dirty="0">
                <a:latin typeface="Calibri" panose="020F0502020204030204" pitchFamily="34" charset="0"/>
              </a:rPr>
              <a:t>quel(s</a:t>
            </a:r>
            <a:r>
              <a:rPr lang="fr-FR" b="1" dirty="0">
                <a:latin typeface="Calibri" panose="020F0502020204030204" pitchFamily="34" charset="0"/>
              </a:rPr>
              <a:t>) moment(s) ?</a:t>
            </a:r>
            <a:br>
              <a:rPr lang="fr-FR" b="1" dirty="0">
                <a:latin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4501" y="1598211"/>
            <a:ext cx="9748299" cy="4627659"/>
          </a:xfrm>
        </p:spPr>
        <p:txBody>
          <a:bodyPr>
            <a:no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Pendant les cours</a:t>
            </a:r>
          </a:p>
          <a:p>
            <a:r>
              <a:rPr lang="fr-FR" sz="2400" dirty="0">
                <a:latin typeface="Calibri" panose="020F0502020204030204" pitchFamily="34" charset="0"/>
              </a:rPr>
              <a:t>Stage ESDD/Stage territoire Débats CR, Exposé, restitutions</a:t>
            </a:r>
          </a:p>
          <a:p>
            <a:r>
              <a:rPr lang="fr-FR" sz="2400" dirty="0">
                <a:latin typeface="Calibri" panose="020F0502020204030204" pitchFamily="34" charset="0"/>
              </a:rPr>
              <a:t>AP/EATDD/pluri/clubs/Ateliers du mercredi</a:t>
            </a:r>
          </a:p>
          <a:p>
            <a:r>
              <a:rPr lang="fr-FR" sz="2400" dirty="0">
                <a:latin typeface="Calibri" panose="020F0502020204030204" pitchFamily="34" charset="0"/>
              </a:rPr>
              <a:t>Dès la seconde, tout le long du cursus, avec progressivité</a:t>
            </a:r>
          </a:p>
          <a:p>
            <a:r>
              <a:rPr lang="fr-FR" sz="2400" dirty="0">
                <a:latin typeface="Calibri" panose="020F0502020204030204" pitchFamily="34" charset="0"/>
              </a:rPr>
              <a:t>Régularité, par des moments formels</a:t>
            </a:r>
          </a:p>
          <a:p>
            <a:r>
              <a:rPr lang="fr-FR" sz="2400" dirty="0">
                <a:latin typeface="Calibri" panose="020F0502020204030204" pitchFamily="34" charset="0"/>
              </a:rPr>
              <a:t>Réaliser des interviews pendant les sorties pédagogiques</a:t>
            </a:r>
          </a:p>
          <a:p>
            <a:r>
              <a:rPr lang="fr-FR" sz="2400" dirty="0">
                <a:latin typeface="Calibri" panose="020F0502020204030204" pitchFamily="34" charset="0"/>
              </a:rPr>
              <a:t>Dans différents temps de restitution</a:t>
            </a:r>
          </a:p>
          <a:p>
            <a:r>
              <a:rPr lang="fr-FR" sz="2400" dirty="0">
                <a:latin typeface="Calibri" panose="020F0502020204030204" pitchFamily="34" charset="0"/>
              </a:rPr>
              <a:t>Sur les temps forts de stages individuels et collectifs</a:t>
            </a:r>
          </a:p>
          <a:p>
            <a:r>
              <a:rPr lang="fr-FR" sz="2400" dirty="0">
                <a:latin typeface="Calibri" panose="020F0502020204030204" pitchFamily="34" charset="0"/>
              </a:rPr>
              <a:t>Les </a:t>
            </a:r>
            <a:r>
              <a:rPr lang="fr-FR" sz="2400" dirty="0" smtClean="0">
                <a:latin typeface="Calibri" panose="020F0502020204030204" pitchFamily="34" charset="0"/>
              </a:rPr>
              <a:t>comptes rendus </a:t>
            </a:r>
            <a:r>
              <a:rPr lang="fr-FR" sz="2400" dirty="0">
                <a:latin typeface="Calibri" panose="020F0502020204030204" pitchFamily="34" charset="0"/>
              </a:rPr>
              <a:t>de conseil de </a:t>
            </a:r>
            <a:r>
              <a:rPr lang="fr-FR" sz="2400" dirty="0" smtClean="0">
                <a:latin typeface="Calibri" panose="020F0502020204030204" pitchFamily="34" charset="0"/>
              </a:rPr>
              <a:t>classe</a:t>
            </a:r>
            <a:endParaRPr lang="fr-FR" sz="2400" dirty="0"/>
          </a:p>
        </p:txBody>
      </p:sp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1734" y="3206168"/>
            <a:ext cx="487363" cy="487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6" y="129817"/>
            <a:ext cx="1639105" cy="4261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quelles conditions ?</a:t>
            </a:r>
            <a:endParaRPr lang="fr-F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6205" y="1757238"/>
            <a:ext cx="4873181" cy="4301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i="1" u="sng" dirty="0"/>
              <a:t>ORGANISATION EN ÉQUIPE</a:t>
            </a:r>
          </a:p>
          <a:p>
            <a:r>
              <a:rPr lang="fr-FR" dirty="0"/>
              <a:t>S’organiser en amont pour intégrer ce moment d’oral régulièrement</a:t>
            </a:r>
          </a:p>
          <a:p>
            <a:r>
              <a:rPr lang="fr-FR" dirty="0"/>
              <a:t>Que toute l’équipe soit impliquée, besoin de concertation</a:t>
            </a:r>
          </a:p>
          <a:p>
            <a:r>
              <a:rPr lang="fr-FR" dirty="0"/>
              <a:t>Avoir du temps</a:t>
            </a:r>
          </a:p>
          <a:p>
            <a:r>
              <a:rPr lang="fr-FR" dirty="0"/>
              <a:t>Tester ensemble</a:t>
            </a:r>
          </a:p>
          <a:p>
            <a:r>
              <a:rPr lang="fr-FR" dirty="0"/>
              <a:t>Partager avec les équipes de direction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i="1" u="sng" dirty="0"/>
              <a:t>FORMATION</a:t>
            </a:r>
            <a:endParaRPr lang="fr-FR" b="1" u="sng" dirty="0"/>
          </a:p>
          <a:p>
            <a:r>
              <a:rPr lang="fr-FR" dirty="0"/>
              <a:t>Compétences de l’animateur, animatrice. Formation </a:t>
            </a:r>
            <a:r>
              <a:rPr lang="fr-FR" dirty="0" smtClean="0"/>
              <a:t>continue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25402" y="1757239"/>
            <a:ext cx="5226626" cy="4301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i="1" u="sng" dirty="0">
                <a:latin typeface="+mj-lt"/>
              </a:rPr>
              <a:t>DISPOSITION</a:t>
            </a:r>
          </a:p>
          <a:p>
            <a:r>
              <a:rPr lang="fr-FR" dirty="0">
                <a:latin typeface="Franklin Gothic Book" panose="020B0503020102020204"/>
              </a:rPr>
              <a:t>Être </a:t>
            </a:r>
            <a:r>
              <a:rPr lang="fr-FR" dirty="0" err="1">
                <a:latin typeface="Franklin Gothic Book" panose="020B0503020102020204"/>
              </a:rPr>
              <a:t>disposé.e</a:t>
            </a:r>
            <a:r>
              <a:rPr lang="fr-FR" dirty="0">
                <a:latin typeface="Franklin Gothic Book" panose="020B0503020102020204"/>
              </a:rPr>
              <a:t>, </a:t>
            </a:r>
            <a:r>
              <a:rPr lang="fr-FR" dirty="0" err="1">
                <a:latin typeface="Franklin Gothic Book" panose="020B0503020102020204"/>
              </a:rPr>
              <a:t>motivé.e</a:t>
            </a:r>
            <a:endParaRPr lang="fr-FR" dirty="0">
              <a:latin typeface="Franklin Gothic Book" panose="020B0503020102020204"/>
            </a:endParaRPr>
          </a:p>
          <a:p>
            <a:r>
              <a:rPr lang="fr-FR" dirty="0">
                <a:latin typeface="Franklin Gothic Book" panose="020B0503020102020204"/>
              </a:rPr>
              <a:t>Être </a:t>
            </a:r>
            <a:r>
              <a:rPr lang="fr-FR" dirty="0" smtClean="0">
                <a:latin typeface="Franklin Gothic Book" panose="020B0503020102020204"/>
              </a:rPr>
              <a:t>en </a:t>
            </a:r>
            <a:r>
              <a:rPr lang="fr-FR" dirty="0">
                <a:latin typeface="Franklin Gothic Book" panose="020B0503020102020204"/>
              </a:rPr>
              <a:t>forme</a:t>
            </a:r>
          </a:p>
          <a:p>
            <a:r>
              <a:rPr lang="fr-FR" dirty="0">
                <a:latin typeface="Franklin Gothic Book" panose="020B0503020102020204"/>
              </a:rPr>
              <a:t>L’adhésion du groupe classe</a:t>
            </a:r>
          </a:p>
          <a:p>
            <a:r>
              <a:rPr lang="fr-FR" dirty="0">
                <a:latin typeface="Franklin Gothic Book" panose="020B0503020102020204"/>
              </a:rPr>
              <a:t>Ne pas faire porter cela sur </a:t>
            </a:r>
            <a:r>
              <a:rPr lang="fr-FR" dirty="0" smtClean="0">
                <a:latin typeface="Franklin Gothic Book" panose="020B0503020102020204"/>
              </a:rPr>
              <a:t>seulement certaines </a:t>
            </a:r>
            <a:r>
              <a:rPr lang="fr-FR" dirty="0">
                <a:latin typeface="Franklin Gothic Book" panose="020B0503020102020204"/>
              </a:rPr>
              <a:t>disciplines, </a:t>
            </a:r>
          </a:p>
          <a:p>
            <a:r>
              <a:rPr lang="fr-FR" dirty="0" smtClean="0">
                <a:latin typeface="Franklin Gothic Book" panose="020B0503020102020204"/>
              </a:rPr>
              <a:t>Avoir </a:t>
            </a:r>
            <a:r>
              <a:rPr lang="fr-FR" dirty="0">
                <a:latin typeface="Franklin Gothic Book" panose="020B0503020102020204"/>
              </a:rPr>
              <a:t>des personnes </a:t>
            </a:r>
            <a:r>
              <a:rPr lang="fr-FR" dirty="0" smtClean="0">
                <a:latin typeface="Franklin Gothic Book" panose="020B0503020102020204"/>
              </a:rPr>
              <a:t>ressources</a:t>
            </a:r>
          </a:p>
          <a:p>
            <a:pPr algn="ctr"/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i="1" u="sng" dirty="0"/>
              <a:t>ESPACES/TEMPS</a:t>
            </a:r>
          </a:p>
          <a:p>
            <a:r>
              <a:rPr lang="fr-FR" dirty="0"/>
              <a:t>Des lieux adaptés</a:t>
            </a:r>
          </a:p>
          <a:p>
            <a:r>
              <a:rPr lang="fr-FR" dirty="0"/>
              <a:t>Heures affectées, dédoublées, tutorat</a:t>
            </a:r>
          </a:p>
          <a:p>
            <a:r>
              <a:rPr lang="fr-FR" dirty="0"/>
              <a:t>Avoir du temps dédié</a:t>
            </a:r>
          </a:p>
          <a:p>
            <a:endParaRPr lang="fr-FR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5030" y="2874425"/>
            <a:ext cx="487363" cy="487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6" y="129817"/>
            <a:ext cx="1639105" cy="4261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3032" y="410703"/>
            <a:ext cx="9493857" cy="79314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Quels points de vigilance ?</a:t>
            </a:r>
            <a:b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8556" y="1376527"/>
            <a:ext cx="4831564" cy="534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b="1" i="1" u="sng" dirty="0"/>
              <a:t>QUALITÉS RELATIONNELLES ÉTAYAGE</a:t>
            </a:r>
          </a:p>
          <a:p>
            <a:r>
              <a:rPr lang="fr-FR" sz="1900" dirty="0"/>
              <a:t>Sécuriser la prise de parole, qualité de l’écoute, respect : </a:t>
            </a:r>
            <a:r>
              <a:rPr lang="fr-FR" sz="1900" dirty="0" smtClean="0"/>
              <a:t>Co construire un cadre </a:t>
            </a:r>
            <a:r>
              <a:rPr lang="fr-FR" sz="1900" dirty="0"/>
              <a:t>de valeurs</a:t>
            </a:r>
          </a:p>
          <a:p>
            <a:r>
              <a:rPr lang="fr-FR" sz="1900" dirty="0"/>
              <a:t>Encourager sans forcer</a:t>
            </a:r>
          </a:p>
          <a:p>
            <a:r>
              <a:rPr lang="fr-FR" sz="1900" dirty="0"/>
              <a:t>Ne pas heurter, ne pas forcer</a:t>
            </a:r>
          </a:p>
          <a:p>
            <a:r>
              <a:rPr lang="fr-FR" sz="1900" dirty="0"/>
              <a:t>Ne pas juger, encourager</a:t>
            </a:r>
          </a:p>
          <a:p>
            <a:r>
              <a:rPr lang="fr-FR" sz="1900" dirty="0"/>
              <a:t>Gérer l’émotionnel, le mutisme, les débordements</a:t>
            </a:r>
          </a:p>
          <a:p>
            <a:r>
              <a:rPr lang="fr-FR" sz="1900" dirty="0"/>
              <a:t>Développer l’écoute et l’écoute active</a:t>
            </a:r>
          </a:p>
          <a:p>
            <a:endParaRPr lang="fr-FR" sz="1900" dirty="0"/>
          </a:p>
          <a:p>
            <a:pPr marL="0" indent="0">
              <a:buNone/>
            </a:pPr>
            <a:r>
              <a:rPr lang="fr-FR" sz="1900" b="1" i="1" u="sng" dirty="0"/>
              <a:t>ÉVALUATION</a:t>
            </a:r>
          </a:p>
          <a:p>
            <a:r>
              <a:rPr lang="fr-FR" sz="1900" dirty="0"/>
              <a:t>Prioriser l’autoévaluation et la non évaluation !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5802" y="1365160"/>
            <a:ext cx="5044225" cy="4054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b="1" i="1" u="sng" dirty="0"/>
              <a:t>ATTENTION PORTÉE A LA TRAJECTOIRE DES JEUNES</a:t>
            </a:r>
          </a:p>
          <a:p>
            <a:r>
              <a:rPr lang="fr-FR" sz="1900" dirty="0"/>
              <a:t>Prendre en compte tout le monde selon la trajectoire de progression de </a:t>
            </a:r>
            <a:r>
              <a:rPr lang="fr-FR" sz="1900" dirty="0" err="1"/>
              <a:t>chacun.e</a:t>
            </a:r>
            <a:endParaRPr lang="fr-FR" sz="1900" dirty="0"/>
          </a:p>
          <a:p>
            <a:r>
              <a:rPr lang="fr-FR" sz="1900" dirty="0"/>
              <a:t>Veiller au partage de la parole</a:t>
            </a:r>
          </a:p>
          <a:p>
            <a:r>
              <a:rPr lang="fr-FR" sz="1900" dirty="0"/>
              <a:t>Développer la confiance en soi des élèves</a:t>
            </a:r>
          </a:p>
          <a:p>
            <a:r>
              <a:rPr lang="fr-FR" sz="1900" dirty="0"/>
              <a:t>Identifier des besoins</a:t>
            </a:r>
          </a:p>
          <a:p>
            <a:r>
              <a:rPr lang="fr-FR" sz="1900" dirty="0"/>
              <a:t>Travailler avec la personnalité de l’élève et pas contre</a:t>
            </a:r>
          </a:p>
          <a:p>
            <a:endParaRPr lang="fr-FR" sz="1900" dirty="0"/>
          </a:p>
        </p:txBody>
      </p:sp>
      <p:pic>
        <p:nvPicPr>
          <p:cNvPr id="11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0597" y="3034271"/>
            <a:ext cx="487363" cy="487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8" y="36305"/>
            <a:ext cx="1639105" cy="4261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01360"/>
            <a:ext cx="11024315" cy="302415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DES PISTES POUR expérimenter </a:t>
            </a:r>
            <a:br>
              <a:rPr lang="fr-FR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fr-FR" sz="40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avec les élèves …</a:t>
            </a:r>
            <a:r>
              <a:rPr lang="fr-FR" sz="40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fr-FR" sz="40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endParaRPr lang="fr-FR" sz="4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79755" y="4750932"/>
            <a:ext cx="487363" cy="487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" y="187214"/>
            <a:ext cx="1639105" cy="4261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199" y="556593"/>
            <a:ext cx="112690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fr-FR" sz="3600" b="1" i="1" dirty="0" smtClean="0">
                <a:latin typeface="Calibri" panose="020F0502020204030204" pitchFamily="34" charset="0"/>
              </a:rPr>
              <a:t>PRÉPARER SON </a:t>
            </a:r>
            <a:r>
              <a:rPr lang="fr-FR" sz="3600" b="1" i="1" dirty="0">
                <a:latin typeface="Calibri" panose="020F0502020204030204" pitchFamily="34" charset="0"/>
              </a:rPr>
              <a:t>CORPS ET </a:t>
            </a:r>
            <a:r>
              <a:rPr lang="fr-FR" sz="3600" b="1" i="1" dirty="0" smtClean="0">
                <a:latin typeface="Calibri" panose="020F0502020204030204" pitchFamily="34" charset="0"/>
              </a:rPr>
              <a:t>SON ESPRIT</a:t>
            </a:r>
            <a:endParaRPr lang="fr-FR" sz="3600" b="1" i="1" dirty="0">
              <a:latin typeface="Calibri" panose="020F0502020204030204" pitchFamily="34" charset="0"/>
            </a:endParaRPr>
          </a:p>
          <a:p>
            <a:endParaRPr lang="fr-FR" sz="3200" dirty="0" smtClean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- Échauffement/respiration </a:t>
            </a:r>
            <a:r>
              <a:rPr lang="fr-FR" sz="3200" dirty="0">
                <a:latin typeface="Calibri" panose="020F0502020204030204" pitchFamily="34" charset="0"/>
              </a:rPr>
              <a:t>(EPS), prise de conscience du </a:t>
            </a:r>
            <a:r>
              <a:rPr lang="fr-FR" sz="3200" dirty="0" smtClean="0">
                <a:latin typeface="Calibri" panose="020F0502020204030204" pitchFamily="34" charset="0"/>
              </a:rPr>
              <a:t>corps</a:t>
            </a:r>
          </a:p>
          <a:p>
            <a:endParaRPr lang="fr-FR" sz="3200" dirty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- Travailler </a:t>
            </a:r>
            <a:r>
              <a:rPr lang="fr-FR" sz="3200" dirty="0">
                <a:latin typeface="Calibri" panose="020F0502020204030204" pitchFamily="34" charset="0"/>
              </a:rPr>
              <a:t>les composantes de l’oral (voix, </a:t>
            </a:r>
            <a:r>
              <a:rPr lang="fr-FR" sz="3200" dirty="0" smtClean="0">
                <a:latin typeface="Calibri" panose="020F0502020204030204" pitchFamily="34" charset="0"/>
              </a:rPr>
              <a:t>posture, articulation, …), Travail théâtral</a:t>
            </a:r>
          </a:p>
          <a:p>
            <a:endParaRPr lang="fr-FR" sz="3200" dirty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- Instaurer </a:t>
            </a:r>
            <a:r>
              <a:rPr lang="fr-FR" sz="3200" dirty="0">
                <a:latin typeface="Calibri" panose="020F0502020204030204" pitchFamily="34" charset="0"/>
              </a:rPr>
              <a:t>des temps calmes, se mettre en condition avant un </a:t>
            </a:r>
            <a:r>
              <a:rPr lang="fr-FR" sz="3200" dirty="0" smtClean="0">
                <a:latin typeface="Calibri" panose="020F0502020204030204" pitchFamily="34" charset="0"/>
              </a:rPr>
              <a:t>oral</a:t>
            </a:r>
          </a:p>
          <a:p>
            <a:endParaRPr lang="fr-FR" sz="3200" dirty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- Organiser </a:t>
            </a:r>
            <a:r>
              <a:rPr lang="fr-FR" sz="3200" dirty="0">
                <a:latin typeface="Calibri" panose="020F0502020204030204" pitchFamily="34" charset="0"/>
              </a:rPr>
              <a:t>des débats, jeux de rôles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9" y="65213"/>
            <a:ext cx="1639105" cy="426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68" y="0"/>
            <a:ext cx="1460440" cy="830017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/>
        </p:nvSpPr>
        <p:spPr>
          <a:xfrm>
            <a:off x="0" y="646991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Sessions d’accompagnement à l'épreuve orale terminale du baccalauréat STAV - Mars 2020 - ENSFEA Toulouse / LEGTA Rennes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286</TotalTime>
  <Words>660</Words>
  <Application>Microsoft Office PowerPoint</Application>
  <PresentationFormat>Grand écran</PresentationFormat>
  <Paragraphs>173</Paragraphs>
  <Slides>12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Franklin Gothic Book</vt:lpstr>
      <vt:lpstr>Times New Roman</vt:lpstr>
      <vt:lpstr>Wingdings</vt:lpstr>
      <vt:lpstr>Crop</vt:lpstr>
      <vt:lpstr>  baccalauréat STAV Epreuve Orale Terminale  Aider les jeunes à se préparer  AUX PRATIQUES DE L’ORAL </vt:lpstr>
      <vt:lpstr>Présentation PowerPoint</vt:lpstr>
      <vt:lpstr>Présentation PowerPoint</vt:lpstr>
      <vt:lpstr>Présentation PowerPoint</vt:lpstr>
      <vt:lpstr>A quel(s) moment(s) ? </vt:lpstr>
      <vt:lpstr>A quelles conditions ?</vt:lpstr>
      <vt:lpstr>Quels points de vigilance ? </vt:lpstr>
      <vt:lpstr>DES PISTES POUR expérimenter  avec les élèves … </vt:lpstr>
      <vt:lpstr>Présentation PowerPoint</vt:lpstr>
      <vt:lpstr>Présentation PowerPoint</vt:lpstr>
      <vt:lpstr>Présentation PowerPoint</vt:lpstr>
      <vt:lpstr>ET MAINTENANT  C’EST A VOUS !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Epreuve Orale Terminale -Aider les jeunes à  se préparer  :</dc:title>
  <dc:creator>Christelle Olivier</dc:creator>
  <cp:lastModifiedBy>Laure Magnier</cp:lastModifiedBy>
  <cp:revision>42</cp:revision>
  <dcterms:created xsi:type="dcterms:W3CDTF">2020-03-27T15:47:58Z</dcterms:created>
  <dcterms:modified xsi:type="dcterms:W3CDTF">2020-05-26T15:21:37Z</dcterms:modified>
</cp:coreProperties>
</file>